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292" r:id="rId5"/>
    <p:sldId id="305" r:id="rId6"/>
    <p:sldId id="275" r:id="rId7"/>
    <p:sldId id="276" r:id="rId8"/>
    <p:sldId id="296" r:id="rId9"/>
    <p:sldId id="294" r:id="rId10"/>
    <p:sldId id="277" r:id="rId11"/>
    <p:sldId id="297" r:id="rId12"/>
    <p:sldId id="295" r:id="rId13"/>
    <p:sldId id="298" r:id="rId14"/>
    <p:sldId id="308" r:id="rId15"/>
    <p:sldId id="309" r:id="rId16"/>
    <p:sldId id="310" r:id="rId17"/>
    <p:sldId id="311" r:id="rId18"/>
    <p:sldId id="313" r:id="rId19"/>
    <p:sldId id="314" r:id="rId20"/>
    <p:sldId id="299" r:id="rId21"/>
    <p:sldId id="300" r:id="rId22"/>
    <p:sldId id="301" r:id="rId23"/>
    <p:sldId id="302" r:id="rId24"/>
    <p:sldId id="306" r:id="rId25"/>
    <p:sldId id="307" r:id="rId26"/>
    <p:sldId id="304" r:id="rId27"/>
    <p:sldId id="293" r:id="rId28"/>
    <p:sldId id="289"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197F7EC-7A31-4B09-91CF-6B13283D733A}">
          <p14:sldIdLst>
            <p14:sldId id="292"/>
            <p14:sldId id="305"/>
            <p14:sldId id="275"/>
            <p14:sldId id="276"/>
            <p14:sldId id="296"/>
            <p14:sldId id="294"/>
            <p14:sldId id="277"/>
            <p14:sldId id="297"/>
            <p14:sldId id="295"/>
            <p14:sldId id="298"/>
            <p14:sldId id="308"/>
            <p14:sldId id="309"/>
            <p14:sldId id="310"/>
            <p14:sldId id="311"/>
          </p14:sldIdLst>
        </p14:section>
        <p14:section name="Untitled Section" id="{BDB1F870-72AD-4A28-91C7-0EFAEF1DD69C}">
          <p14:sldIdLst>
            <p14:sldId id="313"/>
            <p14:sldId id="314"/>
            <p14:sldId id="299"/>
            <p14:sldId id="300"/>
            <p14:sldId id="301"/>
            <p14:sldId id="302"/>
            <p14:sldId id="306"/>
            <p14:sldId id="307"/>
            <p14:sldId id="304"/>
            <p14:sldId id="293"/>
            <p14:sldId id="289"/>
          </p14:sldIdLst>
        </p14:section>
      </p14:sectionLst>
    </p:ex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118" autoAdjust="0"/>
  </p:normalViewPr>
  <p:slideViewPr>
    <p:cSldViewPr snapToGrid="0" showGuides="1">
      <p:cViewPr varScale="1">
        <p:scale>
          <a:sx n="77" d="100"/>
          <a:sy n="77" d="100"/>
        </p:scale>
        <p:origin x="902" y="7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3/4/2024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3/4/2024</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961386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9</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24</a:t>
            </a:fld>
            <a:endParaRPr lang="en-US" altLang="zh-CN" noProof="0" dirty="0"/>
          </a:p>
        </p:txBody>
      </p:sp>
    </p:spTree>
    <p:extLst>
      <p:ext uri="{BB962C8B-B14F-4D97-AF65-F5344CB8AC3E}">
        <p14:creationId xmlns:p14="http://schemas.microsoft.com/office/powerpoint/2010/main" val="1889056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25</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29.jpeg"/><Relationship Id="rId5" Type="http://schemas.openxmlformats.org/officeDocument/2006/relationships/hyperlink" Target="https://www.piqsels.com/en/public-domain-photo-zkeps" TargetMode="External"/><Relationship Id="rId4" Type="http://schemas.openxmlformats.org/officeDocument/2006/relationships/image" Target="../media/image28.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sz="5400" dirty="0"/>
              <a:t>EMPLOYEE RETENTION</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50078" y="4293382"/>
            <a:ext cx="1570612" cy="446569"/>
          </a:xfrm>
        </p:spPr>
        <p:txBody>
          <a:bodyPr/>
          <a:lstStyle/>
          <a:p>
            <a:r>
              <a:rPr lang="en-US" dirty="0"/>
              <a:t>Group - 1</a:t>
            </a:r>
          </a:p>
        </p:txBody>
      </p:sp>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12" name="Picture Placeholder 11" descr="A close-up of a human head&#10;&#10;Description automatically generated">
            <a:extLst>
              <a:ext uri="{FF2B5EF4-FFF2-40B4-BE49-F238E27FC236}">
                <a16:creationId xmlns:a16="http://schemas.microsoft.com/office/drawing/2014/main" id="{DB46E622-9032-56BE-9B9E-DCBD30269B21}"/>
              </a:ext>
            </a:extLst>
          </p:cNvPr>
          <p:cNvPicPr>
            <a:picLocks noGrp="1" noChangeAspect="1"/>
          </p:cNvPicPr>
          <p:nvPr>
            <p:ph type="pic" sz="quarter" idx="47"/>
          </p:nvPr>
        </p:nvPicPr>
        <p:blipFill>
          <a:blip r:embed="rId3"/>
          <a:srcRect l="28259" r="28259"/>
          <a:stretch>
            <a:fillRect/>
          </a:stretch>
        </p:blipFill>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C7E7C5-0B63-D72D-DEE6-96457667927C}"/>
              </a:ext>
            </a:extLst>
          </p:cNvPr>
          <p:cNvPicPr>
            <a:picLocks noChangeAspect="1"/>
          </p:cNvPicPr>
          <p:nvPr/>
        </p:nvPicPr>
        <p:blipFill>
          <a:blip r:embed="rId2"/>
          <a:srcRect t="3841" b="3841"/>
          <a:stretch/>
        </p:blipFill>
        <p:spPr>
          <a:xfrm>
            <a:off x="20" y="10"/>
            <a:ext cx="12191980" cy="6857990"/>
          </a:xfrm>
          <a:prstGeom prst="rect">
            <a:avLst/>
          </a:prstGeom>
          <a:ln>
            <a:noFill/>
          </a:ln>
          <a:effectLst>
            <a:outerShdw blurRad="190500" algn="tl" rotWithShape="0">
              <a:srgbClr val="000000">
                <a:alpha val="70000"/>
              </a:srgbClr>
            </a:outerShdw>
          </a:effectLst>
        </p:spPr>
      </p:pic>
      <p:sp>
        <p:nvSpPr>
          <p:cNvPr id="6" name="Slide Number Placeholder 5" hidden="1">
            <a:extLst>
              <a:ext uri="{FF2B5EF4-FFF2-40B4-BE49-F238E27FC236}">
                <a16:creationId xmlns:a16="http://schemas.microsoft.com/office/drawing/2014/main" id="{365A229B-11F4-56EC-3A53-0ED63C587ADB}"/>
              </a:ext>
            </a:extLst>
          </p:cNvPr>
          <p:cNvSpPr>
            <a:spLocks noGrp="1"/>
          </p:cNvSpPr>
          <p:nvPr>
            <p:ph type="sldNum" sz="quarter" idx="53"/>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10</a:t>
            </a:fld>
            <a:endParaRPr lang="en-US" altLang="zh-CN"/>
          </a:p>
        </p:txBody>
      </p:sp>
    </p:spTree>
    <p:extLst>
      <p:ext uri="{BB962C8B-B14F-4D97-AF65-F5344CB8AC3E}">
        <p14:creationId xmlns:p14="http://schemas.microsoft.com/office/powerpoint/2010/main" val="4064894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44EA4-A1E7-2D2D-CAA1-8F9FB765C773}"/>
              </a:ext>
            </a:extLst>
          </p:cNvPr>
          <p:cNvSpPr>
            <a:spLocks noGrp="1"/>
          </p:cNvSpPr>
          <p:nvPr>
            <p:ph type="title"/>
          </p:nvPr>
        </p:nvSpPr>
        <p:spPr>
          <a:xfrm>
            <a:off x="509574" y="391886"/>
            <a:ext cx="5117162" cy="1203649"/>
          </a:xfrm>
        </p:spPr>
        <p:txBody>
          <a:bodyPr/>
          <a:lstStyle/>
          <a:p>
            <a:r>
              <a:rPr lang="en-US" u="sng" dirty="0">
                <a:highlight>
                  <a:srgbClr val="C0C0C0"/>
                </a:highlight>
              </a:rPr>
              <a:t>TOP KPI ‘S USED</a:t>
            </a:r>
            <a:endParaRPr lang="en-IN" u="sng" dirty="0">
              <a:highlight>
                <a:srgbClr val="C0C0C0"/>
              </a:highlight>
            </a:endParaRPr>
          </a:p>
        </p:txBody>
      </p:sp>
      <p:sp>
        <p:nvSpPr>
          <p:cNvPr id="3" name="Text Placeholder 2">
            <a:extLst>
              <a:ext uri="{FF2B5EF4-FFF2-40B4-BE49-F238E27FC236}">
                <a16:creationId xmlns:a16="http://schemas.microsoft.com/office/drawing/2014/main" id="{C2898962-BB86-F6F6-F4A9-5E08934416FC}"/>
              </a:ext>
            </a:extLst>
          </p:cNvPr>
          <p:cNvSpPr>
            <a:spLocks noGrp="1"/>
          </p:cNvSpPr>
          <p:nvPr>
            <p:ph type="body" sz="quarter" idx="28"/>
          </p:nvPr>
        </p:nvSpPr>
        <p:spPr>
          <a:xfrm>
            <a:off x="509573" y="1905002"/>
            <a:ext cx="10929757" cy="3264158"/>
          </a:xfrm>
        </p:spPr>
        <p:txBody>
          <a:bodyPr/>
          <a:lstStyle/>
          <a:p>
            <a:pPr marL="514350" indent="-514350" algn="just">
              <a:buFont typeface="+mj-lt"/>
              <a:buAutoNum type="arabicPeriod"/>
            </a:pPr>
            <a:r>
              <a:rPr lang="en-US" sz="3000" dirty="0"/>
              <a:t>Average Attrition rate per all the department</a:t>
            </a:r>
          </a:p>
          <a:p>
            <a:pPr marL="514350" indent="-514350" algn="just">
              <a:buFont typeface="+mj-lt"/>
              <a:buAutoNum type="arabicPeriod"/>
            </a:pPr>
            <a:r>
              <a:rPr lang="en-US" sz="3000" dirty="0"/>
              <a:t>Average Hourly Rate as per Job Role</a:t>
            </a:r>
          </a:p>
          <a:p>
            <a:pPr marL="514350" indent="-514350" algn="just">
              <a:buFont typeface="+mj-lt"/>
              <a:buAutoNum type="arabicPeriod"/>
            </a:pPr>
            <a:r>
              <a:rPr lang="en-US" sz="3000" dirty="0"/>
              <a:t>Percentage Of Attrition as per Gender and Age category</a:t>
            </a:r>
          </a:p>
          <a:p>
            <a:pPr marL="514350" indent="-514350" algn="just">
              <a:buFont typeface="+mj-lt"/>
              <a:buAutoNum type="arabicPeriod"/>
            </a:pPr>
            <a:r>
              <a:rPr lang="en-US" sz="3000" dirty="0"/>
              <a:t>Attrition count as per Job Role</a:t>
            </a:r>
          </a:p>
          <a:p>
            <a:pPr marL="514350" indent="-514350" algn="just">
              <a:buFont typeface="+mj-lt"/>
              <a:buAutoNum type="arabicPeriod"/>
            </a:pPr>
            <a:r>
              <a:rPr lang="en-US" sz="3000" dirty="0"/>
              <a:t>Salary Hike as per Age and Attrition</a:t>
            </a:r>
          </a:p>
          <a:p>
            <a:pPr marL="514350" indent="-514350" algn="just">
              <a:buFont typeface="+mj-lt"/>
              <a:buAutoNum type="arabicPeriod"/>
            </a:pPr>
            <a:endParaRPr lang="en-US" sz="3000" dirty="0"/>
          </a:p>
          <a:p>
            <a:pPr marL="514350" indent="-514350" algn="just">
              <a:buFont typeface="+mj-lt"/>
              <a:buAutoNum type="arabicPeriod"/>
            </a:pPr>
            <a:endParaRPr lang="en-US" sz="3000" dirty="0"/>
          </a:p>
          <a:p>
            <a:pPr algn="just"/>
            <a:endParaRPr lang="en-US" sz="3000" dirty="0"/>
          </a:p>
          <a:p>
            <a:pPr algn="just"/>
            <a:endParaRPr lang="en-US" sz="3000" dirty="0"/>
          </a:p>
          <a:p>
            <a:endParaRPr lang="en-IN" sz="3000" dirty="0"/>
          </a:p>
        </p:txBody>
      </p:sp>
    </p:spTree>
    <p:extLst>
      <p:ext uri="{BB962C8B-B14F-4D97-AF65-F5344CB8AC3E}">
        <p14:creationId xmlns:p14="http://schemas.microsoft.com/office/powerpoint/2010/main" val="4152335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87A2E4F-7647-8621-1108-A3C32FBCB6B9}"/>
              </a:ext>
            </a:extLst>
          </p:cNvPr>
          <p:cNvPicPr>
            <a:picLocks noChangeAspect="1"/>
          </p:cNvPicPr>
          <p:nvPr/>
        </p:nvPicPr>
        <p:blipFill>
          <a:blip r:embed="rId2"/>
          <a:stretch>
            <a:fillRect/>
          </a:stretch>
        </p:blipFill>
        <p:spPr>
          <a:xfrm>
            <a:off x="111967" y="104872"/>
            <a:ext cx="5663682" cy="4037919"/>
          </a:xfrm>
          <a:prstGeom prst="rect">
            <a:avLst/>
          </a:prstGeom>
        </p:spPr>
      </p:pic>
      <p:sp>
        <p:nvSpPr>
          <p:cNvPr id="18" name="Title 17">
            <a:extLst>
              <a:ext uri="{FF2B5EF4-FFF2-40B4-BE49-F238E27FC236}">
                <a16:creationId xmlns:a16="http://schemas.microsoft.com/office/drawing/2014/main" id="{61E3CB53-532C-4DDA-B86A-785829F429B4}"/>
              </a:ext>
            </a:extLst>
          </p:cNvPr>
          <p:cNvSpPr>
            <a:spLocks noGrp="1"/>
          </p:cNvSpPr>
          <p:nvPr>
            <p:ph type="title"/>
          </p:nvPr>
        </p:nvSpPr>
        <p:spPr>
          <a:xfrm>
            <a:off x="5999584" y="2118050"/>
            <a:ext cx="5822302" cy="3890864"/>
          </a:xfrm>
        </p:spPr>
        <p:txBody>
          <a:bodyPr/>
          <a:lstStyle/>
          <a:p>
            <a:r>
              <a:rPr lang="en-US" sz="3000" dirty="0"/>
              <a:t>In Following it is mentioned attrition as per department. As you can see following are top 5 Departments as per there attrition rates. The top one is in Research and Development(R&amp;D) Departments with 16.97%, and Lowest is in Hardware with 16.09%</a:t>
            </a:r>
            <a:endParaRPr lang="en-IN" sz="3000" dirty="0"/>
          </a:p>
        </p:txBody>
      </p:sp>
      <p:sp>
        <p:nvSpPr>
          <p:cNvPr id="21" name="TextBox 20">
            <a:extLst>
              <a:ext uri="{FF2B5EF4-FFF2-40B4-BE49-F238E27FC236}">
                <a16:creationId xmlns:a16="http://schemas.microsoft.com/office/drawing/2014/main" id="{E3A5245B-F177-9E09-87D4-CCE18CCD791E}"/>
              </a:ext>
            </a:extLst>
          </p:cNvPr>
          <p:cNvSpPr txBox="1"/>
          <p:nvPr/>
        </p:nvSpPr>
        <p:spPr>
          <a:xfrm>
            <a:off x="6326155" y="475861"/>
            <a:ext cx="4823927" cy="1015663"/>
          </a:xfrm>
          <a:prstGeom prst="rect">
            <a:avLst/>
          </a:prstGeom>
        </p:spPr>
        <p:txBody>
          <a:bodyPr wrap="square" rtlCol="0">
            <a:spAutoFit/>
          </a:bodyPr>
          <a:lstStyle/>
          <a:p>
            <a:pPr marL="0" indent="0" algn="ctr">
              <a:lnSpc>
                <a:spcPct val="100000"/>
              </a:lnSpc>
              <a:spcBef>
                <a:spcPts val="0"/>
              </a:spcBef>
              <a:buFontTx/>
              <a:buNone/>
            </a:pPr>
            <a:r>
              <a:rPr lang="en-US" sz="3000" b="1" u="sng" dirty="0">
                <a:solidFill>
                  <a:schemeClr val="accent6"/>
                </a:solidFill>
                <a:highlight>
                  <a:srgbClr val="FFFF00"/>
                </a:highlight>
                <a:latin typeface="+mj-lt"/>
                <a:ea typeface="+mj-ea"/>
                <a:cs typeface="+mj-cs"/>
              </a:rPr>
              <a:t>KPI 1 :Average Attrition Rate Per All The Department </a:t>
            </a:r>
            <a:endParaRPr lang="en-IN" sz="3000" b="1" u="sng" dirty="0">
              <a:solidFill>
                <a:schemeClr val="accent6"/>
              </a:solidFill>
              <a:highlight>
                <a:srgbClr val="FFFF00"/>
              </a:highlight>
              <a:latin typeface="+mj-lt"/>
              <a:ea typeface="+mj-ea"/>
              <a:cs typeface="+mj-cs"/>
            </a:endParaRPr>
          </a:p>
        </p:txBody>
      </p:sp>
    </p:spTree>
    <p:extLst>
      <p:ext uri="{BB962C8B-B14F-4D97-AF65-F5344CB8AC3E}">
        <p14:creationId xmlns:p14="http://schemas.microsoft.com/office/powerpoint/2010/main" val="3916132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A2E9F-79AC-D7F4-FF92-6A9B2869BFB7}"/>
              </a:ext>
            </a:extLst>
          </p:cNvPr>
          <p:cNvSpPr>
            <a:spLocks noGrp="1"/>
          </p:cNvSpPr>
          <p:nvPr>
            <p:ph type="title"/>
          </p:nvPr>
        </p:nvSpPr>
        <p:spPr>
          <a:xfrm>
            <a:off x="99526" y="2688384"/>
            <a:ext cx="5433525" cy="3759069"/>
          </a:xfrm>
        </p:spPr>
        <p:txBody>
          <a:bodyPr/>
          <a:lstStyle/>
          <a:p>
            <a:r>
              <a:rPr lang="en-US" sz="3000" dirty="0"/>
              <a:t>The Second KPI explains which job role have more workload and which department has higher working rate and which has lowest. As per Dashboard created we found that Healthcare department has higher working rate and on other hand developer work on 11.18 hours only. </a:t>
            </a:r>
            <a:endParaRPr lang="en-IN" sz="3000" dirty="0"/>
          </a:p>
        </p:txBody>
      </p:sp>
      <p:pic>
        <p:nvPicPr>
          <p:cNvPr id="8" name="Picture 7">
            <a:extLst>
              <a:ext uri="{FF2B5EF4-FFF2-40B4-BE49-F238E27FC236}">
                <a16:creationId xmlns:a16="http://schemas.microsoft.com/office/drawing/2014/main" id="{32598F2B-F39B-7688-6789-E95C9EBB34F8}"/>
              </a:ext>
            </a:extLst>
          </p:cNvPr>
          <p:cNvPicPr>
            <a:picLocks noChangeAspect="1"/>
          </p:cNvPicPr>
          <p:nvPr/>
        </p:nvPicPr>
        <p:blipFill>
          <a:blip r:embed="rId2"/>
          <a:stretch>
            <a:fillRect/>
          </a:stretch>
        </p:blipFill>
        <p:spPr>
          <a:xfrm>
            <a:off x="5533052" y="122853"/>
            <a:ext cx="6316825" cy="5195595"/>
          </a:xfrm>
          <a:prstGeom prst="rect">
            <a:avLst/>
          </a:prstGeom>
        </p:spPr>
      </p:pic>
      <p:sp>
        <p:nvSpPr>
          <p:cNvPr id="9" name="TextBox 8">
            <a:extLst>
              <a:ext uri="{FF2B5EF4-FFF2-40B4-BE49-F238E27FC236}">
                <a16:creationId xmlns:a16="http://schemas.microsoft.com/office/drawing/2014/main" id="{6725BC9F-5291-593E-17F2-ABF43287A293}"/>
              </a:ext>
            </a:extLst>
          </p:cNvPr>
          <p:cNvSpPr txBox="1"/>
          <p:nvPr/>
        </p:nvSpPr>
        <p:spPr>
          <a:xfrm>
            <a:off x="223936" y="410547"/>
            <a:ext cx="3797559" cy="1015663"/>
          </a:xfrm>
          <a:prstGeom prst="rect">
            <a:avLst/>
          </a:prstGeom>
        </p:spPr>
        <p:txBody>
          <a:bodyPr wrap="square" rtlCol="0">
            <a:spAutoFit/>
          </a:bodyPr>
          <a:lstStyle/>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 </a:t>
            </a:r>
            <a:r>
              <a:rPr lang="en-US" sz="3000" b="1" u="sng" dirty="0">
                <a:solidFill>
                  <a:schemeClr val="accent6"/>
                </a:solidFill>
                <a:highlight>
                  <a:srgbClr val="FFFF00"/>
                </a:highlight>
                <a:latin typeface="+mj-lt"/>
                <a:ea typeface="+mj-ea"/>
                <a:cs typeface="+mj-cs"/>
              </a:rPr>
              <a:t>KPI 2 : Average Hourly Rate As Per Job Role</a:t>
            </a:r>
            <a:endParaRPr lang="en-IN" sz="3000" b="1" u="sng" dirty="0">
              <a:solidFill>
                <a:schemeClr val="accent6"/>
              </a:solidFill>
              <a:highlight>
                <a:srgbClr val="FFFF00"/>
              </a:highlight>
              <a:latin typeface="+mj-lt"/>
              <a:ea typeface="+mj-ea"/>
              <a:cs typeface="+mj-cs"/>
            </a:endParaRPr>
          </a:p>
        </p:txBody>
      </p:sp>
    </p:spTree>
    <p:extLst>
      <p:ext uri="{BB962C8B-B14F-4D97-AF65-F5344CB8AC3E}">
        <p14:creationId xmlns:p14="http://schemas.microsoft.com/office/powerpoint/2010/main" val="162799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9DC8-B841-C33C-D733-6B2C9FF9A99C}"/>
              </a:ext>
            </a:extLst>
          </p:cNvPr>
          <p:cNvSpPr>
            <a:spLocks noGrp="1"/>
          </p:cNvSpPr>
          <p:nvPr>
            <p:ph type="title"/>
          </p:nvPr>
        </p:nvSpPr>
        <p:spPr>
          <a:xfrm>
            <a:off x="6710510" y="1838131"/>
            <a:ext cx="5269996" cy="4823926"/>
          </a:xfrm>
        </p:spPr>
        <p:txBody>
          <a:bodyPr/>
          <a:lstStyle/>
          <a:p>
            <a:r>
              <a:rPr lang="en-US" sz="3000" dirty="0"/>
              <a:t>Attrition Rate is also calculate on the basis of age of the employees. Following Diagram used in shows the attrition rate as per different age category and gender wise bifurcation. The highest rate is in age of 18 to 30 years – out of which 14.26 % are male and female are 13.79%. Followed by Age above 50 years. </a:t>
            </a:r>
            <a:endParaRPr lang="en-IN" sz="3000" dirty="0"/>
          </a:p>
        </p:txBody>
      </p:sp>
      <p:pic>
        <p:nvPicPr>
          <p:cNvPr id="10" name="Picture 9">
            <a:extLst>
              <a:ext uri="{FF2B5EF4-FFF2-40B4-BE49-F238E27FC236}">
                <a16:creationId xmlns:a16="http://schemas.microsoft.com/office/drawing/2014/main" id="{C59B9393-30BA-CF7F-8429-438E99BE1519}"/>
              </a:ext>
            </a:extLst>
          </p:cNvPr>
          <p:cNvPicPr>
            <a:picLocks noChangeAspect="1"/>
          </p:cNvPicPr>
          <p:nvPr/>
        </p:nvPicPr>
        <p:blipFill>
          <a:blip r:embed="rId2"/>
          <a:stretch>
            <a:fillRect/>
          </a:stretch>
        </p:blipFill>
        <p:spPr>
          <a:xfrm>
            <a:off x="57783" y="142484"/>
            <a:ext cx="6512767" cy="5409229"/>
          </a:xfrm>
          <a:prstGeom prst="rect">
            <a:avLst/>
          </a:prstGeom>
        </p:spPr>
      </p:pic>
      <p:sp>
        <p:nvSpPr>
          <p:cNvPr id="11" name="TextBox 10">
            <a:extLst>
              <a:ext uri="{FF2B5EF4-FFF2-40B4-BE49-F238E27FC236}">
                <a16:creationId xmlns:a16="http://schemas.microsoft.com/office/drawing/2014/main" id="{F3419456-0943-638F-0B9A-EE79339A1B67}"/>
              </a:ext>
            </a:extLst>
          </p:cNvPr>
          <p:cNvSpPr txBox="1"/>
          <p:nvPr/>
        </p:nvSpPr>
        <p:spPr>
          <a:xfrm>
            <a:off x="6710510" y="307910"/>
            <a:ext cx="5130037" cy="1015663"/>
          </a:xfrm>
          <a:prstGeom prst="rect">
            <a:avLst/>
          </a:prstGeom>
        </p:spPr>
        <p:txBody>
          <a:bodyPr wrap="square" rtlCol="0">
            <a:spAutoFit/>
          </a:bodyPr>
          <a:lstStyle/>
          <a:p>
            <a:pPr algn="ctr"/>
            <a:r>
              <a:rPr lang="en-US" sz="3000" b="1" u="sng" dirty="0">
                <a:solidFill>
                  <a:schemeClr val="accent6"/>
                </a:solidFill>
                <a:highlight>
                  <a:srgbClr val="FFFF00"/>
                </a:highlight>
                <a:latin typeface="+mj-lt"/>
                <a:ea typeface="+mj-ea"/>
                <a:cs typeface="+mj-cs"/>
              </a:rPr>
              <a:t>KPI 3: Attrition As Per Age And Gender</a:t>
            </a:r>
            <a:endParaRPr lang="en-IN" sz="3000" b="1" u="sng" dirty="0">
              <a:solidFill>
                <a:schemeClr val="accent6"/>
              </a:solidFill>
              <a:highlight>
                <a:srgbClr val="FFFF00"/>
              </a:highlight>
              <a:latin typeface="+mj-lt"/>
              <a:ea typeface="+mj-ea"/>
              <a:cs typeface="+mj-cs"/>
            </a:endParaRPr>
          </a:p>
        </p:txBody>
      </p:sp>
    </p:spTree>
    <p:extLst>
      <p:ext uri="{BB962C8B-B14F-4D97-AF65-F5344CB8AC3E}">
        <p14:creationId xmlns:p14="http://schemas.microsoft.com/office/powerpoint/2010/main" val="808422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29C4F-B2B7-653E-489E-C86712B2DF5D}"/>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13F299A-7ADE-727F-939A-3FFBEBCDD2AE}"/>
              </a:ext>
            </a:extLst>
          </p:cNvPr>
          <p:cNvSpPr>
            <a:spLocks noGrp="1"/>
          </p:cNvSpPr>
          <p:nvPr>
            <p:ph type="title"/>
          </p:nvPr>
        </p:nvSpPr>
        <p:spPr>
          <a:xfrm>
            <a:off x="235066" y="421045"/>
            <a:ext cx="4441188" cy="1015869"/>
          </a:xfrm>
        </p:spPr>
        <p:txBody>
          <a:bodyPr/>
          <a:lstStyle/>
          <a:p>
            <a:r>
              <a:rPr lang="en-IN" sz="3000" dirty="0">
                <a:highlight>
                  <a:srgbClr val="FFFF00"/>
                </a:highlight>
              </a:rPr>
              <a:t>Attrition Count As Per Job Role</a:t>
            </a:r>
          </a:p>
        </p:txBody>
      </p:sp>
      <p:pic>
        <p:nvPicPr>
          <p:cNvPr id="3" name="Picture 2">
            <a:extLst>
              <a:ext uri="{FF2B5EF4-FFF2-40B4-BE49-F238E27FC236}">
                <a16:creationId xmlns:a16="http://schemas.microsoft.com/office/drawing/2014/main" id="{D9516219-F2FB-A65C-3DB3-B3E78D4ADAB4}"/>
              </a:ext>
            </a:extLst>
          </p:cNvPr>
          <p:cNvPicPr>
            <a:picLocks noChangeAspect="1"/>
          </p:cNvPicPr>
          <p:nvPr/>
        </p:nvPicPr>
        <p:blipFill>
          <a:blip r:embed="rId2"/>
          <a:stretch>
            <a:fillRect/>
          </a:stretch>
        </p:blipFill>
        <p:spPr>
          <a:xfrm>
            <a:off x="5854148" y="-1"/>
            <a:ext cx="6337851" cy="4760843"/>
          </a:xfrm>
          <a:prstGeom prst="rect">
            <a:avLst/>
          </a:prstGeom>
        </p:spPr>
      </p:pic>
      <p:sp>
        <p:nvSpPr>
          <p:cNvPr id="5" name="TextBox 4">
            <a:extLst>
              <a:ext uri="{FF2B5EF4-FFF2-40B4-BE49-F238E27FC236}">
                <a16:creationId xmlns:a16="http://schemas.microsoft.com/office/drawing/2014/main" id="{798DB8F3-3C41-8817-F3AD-1EE969560EB6}"/>
              </a:ext>
            </a:extLst>
          </p:cNvPr>
          <p:cNvSpPr txBox="1"/>
          <p:nvPr/>
        </p:nvSpPr>
        <p:spPr>
          <a:xfrm>
            <a:off x="323406" y="1436914"/>
            <a:ext cx="5421411" cy="4832092"/>
          </a:xfrm>
          <a:prstGeom prst="rect">
            <a:avLst/>
          </a:prstGeom>
        </p:spPr>
        <p:txBody>
          <a:bodyPr wrap="square" rtlCol="0">
            <a:spAutoFit/>
          </a:bodyPr>
          <a:lstStyle/>
          <a:p>
            <a:pPr marL="342900" indent="-342900">
              <a:lnSpc>
                <a:spcPct val="100000"/>
              </a:lnSpc>
              <a:spcBef>
                <a:spcPts val="0"/>
              </a:spcBef>
              <a:buFont typeface="+mj-lt"/>
              <a:buAutoNum type="arabicPeriod"/>
            </a:pPr>
            <a:r>
              <a:rPr lang="en-US" sz="2800" b="1" i="0" dirty="0">
                <a:solidFill>
                  <a:srgbClr val="0D0D0D"/>
                </a:solidFill>
                <a:effectLst/>
                <a:latin typeface="+mj-lt"/>
              </a:rPr>
              <a:t>Attrition count by job role tracks how many employees leave specific positions in a company. </a:t>
            </a:r>
          </a:p>
          <a:p>
            <a:pPr marL="342900" indent="-342900">
              <a:buFont typeface="+mj-lt"/>
              <a:buAutoNum type="arabicPeriod"/>
            </a:pPr>
            <a:r>
              <a:rPr lang="en-US" sz="2800" b="1" i="0" dirty="0">
                <a:solidFill>
                  <a:srgbClr val="0D0D0D"/>
                </a:solidFill>
                <a:effectLst/>
                <a:latin typeface="+mj-lt"/>
              </a:rPr>
              <a:t>It helps identify turnover trends   in different roles, pinpointing areas needing improvement like job satisfaction or growth opportunities. By focusing on attrition by job role.</a:t>
            </a:r>
          </a:p>
          <a:p>
            <a:pPr marL="342900" indent="-342900">
              <a:lnSpc>
                <a:spcPct val="100000"/>
              </a:lnSpc>
              <a:spcBef>
                <a:spcPts val="0"/>
              </a:spcBef>
              <a:buFont typeface="+mj-lt"/>
              <a:buAutoNum type="arabicPeriod"/>
            </a:pPr>
            <a:endParaRPr lang="en-US" sz="2800" b="1" i="0" dirty="0">
              <a:solidFill>
                <a:srgbClr val="0D0D0D"/>
              </a:solidFill>
              <a:effectLst/>
              <a:latin typeface="+mj-lt"/>
            </a:endParaRPr>
          </a:p>
          <a:p>
            <a:pPr>
              <a:lnSpc>
                <a:spcPct val="100000"/>
              </a:lnSpc>
              <a:spcBef>
                <a:spcPts val="0"/>
              </a:spcBef>
            </a:pPr>
            <a:endParaRPr lang="en-US" sz="2800" b="1" i="0" dirty="0">
              <a:solidFill>
                <a:srgbClr val="0D0D0D"/>
              </a:solidFill>
              <a:effectLst/>
              <a:latin typeface="+mj-lt"/>
            </a:endParaRPr>
          </a:p>
        </p:txBody>
      </p:sp>
      <p:sp>
        <p:nvSpPr>
          <p:cNvPr id="10" name="TextBox 9">
            <a:extLst>
              <a:ext uri="{FF2B5EF4-FFF2-40B4-BE49-F238E27FC236}">
                <a16:creationId xmlns:a16="http://schemas.microsoft.com/office/drawing/2014/main" id="{E44B2991-634A-7D40-2280-CB8A0C75FDC7}"/>
              </a:ext>
            </a:extLst>
          </p:cNvPr>
          <p:cNvSpPr txBox="1"/>
          <p:nvPr/>
        </p:nvSpPr>
        <p:spPr>
          <a:xfrm>
            <a:off x="323406" y="5438009"/>
            <a:ext cx="10035743" cy="1384995"/>
          </a:xfrm>
          <a:prstGeom prst="rect">
            <a:avLst/>
          </a:prstGeom>
        </p:spPr>
        <p:txBody>
          <a:bodyPr wrap="square" rtlCol="0">
            <a:spAutoFit/>
          </a:bodyPr>
          <a:lstStyle/>
          <a:p>
            <a:pPr marL="0" indent="0">
              <a:lnSpc>
                <a:spcPct val="100000"/>
              </a:lnSpc>
              <a:spcBef>
                <a:spcPts val="0"/>
              </a:spcBef>
              <a:buFontTx/>
              <a:buNone/>
            </a:pPr>
            <a:r>
              <a:rPr lang="en-IN" sz="2800" b="1" dirty="0">
                <a:latin typeface="+mj-lt"/>
                <a:ea typeface="微软雅黑"/>
                <a:cs typeface="Posterama" panose="020B0504020200020000" pitchFamily="34" charset="0"/>
              </a:rPr>
              <a:t>3. As Discussed above, The Attrition count with Executive Job Role is the highest – 2547 and With Research Scientist is the Lowest - 2457</a:t>
            </a:r>
          </a:p>
        </p:txBody>
      </p:sp>
    </p:spTree>
    <p:extLst>
      <p:ext uri="{BB962C8B-B14F-4D97-AF65-F5344CB8AC3E}">
        <p14:creationId xmlns:p14="http://schemas.microsoft.com/office/powerpoint/2010/main" val="3408521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37416-ADFC-309B-C90C-D96DBB716D4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05C5496D-6DF4-88B1-525F-92E26F12D3D2}"/>
              </a:ext>
            </a:extLst>
          </p:cNvPr>
          <p:cNvSpPr>
            <a:spLocks noGrp="1"/>
          </p:cNvSpPr>
          <p:nvPr>
            <p:ph type="title"/>
          </p:nvPr>
        </p:nvSpPr>
        <p:spPr>
          <a:xfrm>
            <a:off x="235064" y="1988587"/>
            <a:ext cx="5158029" cy="4570833"/>
          </a:xfrm>
        </p:spPr>
        <p:txBody>
          <a:bodyPr/>
          <a:lstStyle/>
          <a:p>
            <a:r>
              <a:rPr lang="en-US" sz="3000" dirty="0"/>
              <a:t>To decrease the Attrition rate Salary Hike plays an important role. Following is data sets which shows which age category is given more hike as per their need and importance in the company. The highest salary hike is given to Age 18 to 30 years which hike rate of 13.93%.  </a:t>
            </a:r>
            <a:endParaRPr lang="en-IN" sz="3000" dirty="0"/>
          </a:p>
        </p:txBody>
      </p:sp>
      <p:pic>
        <p:nvPicPr>
          <p:cNvPr id="5" name="Picture 4">
            <a:extLst>
              <a:ext uri="{FF2B5EF4-FFF2-40B4-BE49-F238E27FC236}">
                <a16:creationId xmlns:a16="http://schemas.microsoft.com/office/drawing/2014/main" id="{A4481878-4C04-B388-3CF2-3BB43E1D6BE7}"/>
              </a:ext>
            </a:extLst>
          </p:cNvPr>
          <p:cNvPicPr>
            <a:picLocks noChangeAspect="1"/>
          </p:cNvPicPr>
          <p:nvPr/>
        </p:nvPicPr>
        <p:blipFill>
          <a:blip r:embed="rId2"/>
          <a:stretch>
            <a:fillRect/>
          </a:stretch>
        </p:blipFill>
        <p:spPr>
          <a:xfrm>
            <a:off x="5556137" y="681136"/>
            <a:ext cx="6400799" cy="4898570"/>
          </a:xfrm>
          <a:prstGeom prst="rect">
            <a:avLst/>
          </a:prstGeom>
        </p:spPr>
      </p:pic>
      <p:sp>
        <p:nvSpPr>
          <p:cNvPr id="6" name="TextBox 5">
            <a:extLst>
              <a:ext uri="{FF2B5EF4-FFF2-40B4-BE49-F238E27FC236}">
                <a16:creationId xmlns:a16="http://schemas.microsoft.com/office/drawing/2014/main" id="{92F0F424-3DF9-DCC4-12C6-A8E194B80A31}"/>
              </a:ext>
            </a:extLst>
          </p:cNvPr>
          <p:cNvSpPr txBox="1"/>
          <p:nvPr/>
        </p:nvSpPr>
        <p:spPr>
          <a:xfrm>
            <a:off x="485192" y="503853"/>
            <a:ext cx="4413379" cy="1015663"/>
          </a:xfrm>
          <a:prstGeom prst="rect">
            <a:avLst/>
          </a:prstGeom>
        </p:spPr>
        <p:txBody>
          <a:bodyPr wrap="square" rtlCol="0">
            <a:spAutoFit/>
          </a:bodyPr>
          <a:lstStyle/>
          <a:p>
            <a:pPr indent="0" algn="ctr">
              <a:lnSpc>
                <a:spcPct val="100000"/>
              </a:lnSpc>
              <a:spcBef>
                <a:spcPts val="0"/>
              </a:spcBef>
              <a:buFontTx/>
              <a:buNone/>
            </a:pPr>
            <a:r>
              <a:rPr lang="en-US" sz="3000" b="1" u="sng" dirty="0">
                <a:solidFill>
                  <a:schemeClr val="accent6"/>
                </a:solidFill>
                <a:highlight>
                  <a:srgbClr val="FFFF00"/>
                </a:highlight>
                <a:latin typeface="+mj-lt"/>
                <a:ea typeface="+mj-ea"/>
                <a:cs typeface="+mj-cs"/>
              </a:rPr>
              <a:t>KPI 5: Salary Hike As Per Age And Attrition.</a:t>
            </a:r>
            <a:endParaRPr lang="en-IN" sz="3000" b="1" u="sng" dirty="0">
              <a:solidFill>
                <a:schemeClr val="accent6"/>
              </a:solidFill>
              <a:highlight>
                <a:srgbClr val="FFFF00"/>
              </a:highlight>
              <a:latin typeface="+mj-lt"/>
              <a:ea typeface="+mj-ea"/>
              <a:cs typeface="+mj-cs"/>
            </a:endParaRPr>
          </a:p>
        </p:txBody>
      </p:sp>
    </p:spTree>
    <p:extLst>
      <p:ext uri="{BB962C8B-B14F-4D97-AF65-F5344CB8AC3E}">
        <p14:creationId xmlns:p14="http://schemas.microsoft.com/office/powerpoint/2010/main" val="3029992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4ECBD-A626-FDDB-B0B5-EC8EC718A5F6}"/>
              </a:ext>
            </a:extLst>
          </p:cNvPr>
          <p:cNvSpPr>
            <a:spLocks noGrp="1"/>
          </p:cNvSpPr>
          <p:nvPr>
            <p:ph type="title"/>
          </p:nvPr>
        </p:nvSpPr>
        <p:spPr>
          <a:xfrm>
            <a:off x="0" y="-230313"/>
            <a:ext cx="5117162" cy="1325563"/>
          </a:xfrm>
        </p:spPr>
        <p:txBody>
          <a:bodyPr/>
          <a:lstStyle/>
          <a:p>
            <a:r>
              <a:rPr lang="en-US" dirty="0"/>
              <a:t>Dashboard In Excel</a:t>
            </a:r>
            <a:endParaRPr lang="en-IN" dirty="0"/>
          </a:p>
        </p:txBody>
      </p:sp>
      <p:pic>
        <p:nvPicPr>
          <p:cNvPr id="8" name="Picture 7" descr="A screenshot of a computer dashboard&#10;&#10;Description automatically generated">
            <a:extLst>
              <a:ext uri="{FF2B5EF4-FFF2-40B4-BE49-F238E27FC236}">
                <a16:creationId xmlns:a16="http://schemas.microsoft.com/office/drawing/2014/main" id="{87855946-4C6D-2B0D-EFBA-062F434DE86A}"/>
              </a:ext>
            </a:extLst>
          </p:cNvPr>
          <p:cNvPicPr>
            <a:picLocks noChangeAspect="1"/>
          </p:cNvPicPr>
          <p:nvPr/>
        </p:nvPicPr>
        <p:blipFill>
          <a:blip r:embed="rId2"/>
          <a:stretch>
            <a:fillRect/>
          </a:stretch>
        </p:blipFill>
        <p:spPr>
          <a:xfrm>
            <a:off x="1421183" y="763929"/>
            <a:ext cx="9349633" cy="6004190"/>
          </a:xfrm>
          <a:prstGeom prst="rect">
            <a:avLst/>
          </a:prstGeom>
        </p:spPr>
      </p:pic>
    </p:spTree>
    <p:extLst>
      <p:ext uri="{BB962C8B-B14F-4D97-AF65-F5344CB8AC3E}">
        <p14:creationId xmlns:p14="http://schemas.microsoft.com/office/powerpoint/2010/main" val="1648094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4ECBD-A626-FDDB-B0B5-EC8EC718A5F6}"/>
              </a:ext>
            </a:extLst>
          </p:cNvPr>
          <p:cNvSpPr>
            <a:spLocks noGrp="1"/>
          </p:cNvSpPr>
          <p:nvPr>
            <p:ph type="title"/>
          </p:nvPr>
        </p:nvSpPr>
        <p:spPr>
          <a:xfrm>
            <a:off x="0" y="-230313"/>
            <a:ext cx="6096000" cy="1325563"/>
          </a:xfrm>
        </p:spPr>
        <p:txBody>
          <a:bodyPr/>
          <a:lstStyle/>
          <a:p>
            <a:r>
              <a:rPr lang="en-US" dirty="0"/>
              <a:t>Dashboard In Power Bi</a:t>
            </a:r>
            <a:endParaRPr lang="en-IN" dirty="0"/>
          </a:p>
        </p:txBody>
      </p:sp>
      <p:pic>
        <p:nvPicPr>
          <p:cNvPr id="8" name="Picture 7">
            <a:extLst>
              <a:ext uri="{FF2B5EF4-FFF2-40B4-BE49-F238E27FC236}">
                <a16:creationId xmlns:a16="http://schemas.microsoft.com/office/drawing/2014/main" id="{87855946-4C6D-2B0D-EFBA-062F434DE86A}"/>
              </a:ext>
            </a:extLst>
          </p:cNvPr>
          <p:cNvPicPr>
            <a:picLocks noChangeAspect="1"/>
          </p:cNvPicPr>
          <p:nvPr/>
        </p:nvPicPr>
        <p:blipFill rotWithShape="1">
          <a:blip r:embed="rId2"/>
          <a:srcRect l="275" r="563"/>
          <a:stretch/>
        </p:blipFill>
        <p:spPr>
          <a:xfrm>
            <a:off x="773126" y="844952"/>
            <a:ext cx="10645747" cy="6013048"/>
          </a:xfrm>
          <a:prstGeom prst="rect">
            <a:avLst/>
          </a:prstGeom>
        </p:spPr>
      </p:pic>
    </p:spTree>
    <p:extLst>
      <p:ext uri="{BB962C8B-B14F-4D97-AF65-F5344CB8AC3E}">
        <p14:creationId xmlns:p14="http://schemas.microsoft.com/office/powerpoint/2010/main" val="3955835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4ECBD-A626-FDDB-B0B5-EC8EC718A5F6}"/>
              </a:ext>
            </a:extLst>
          </p:cNvPr>
          <p:cNvSpPr>
            <a:spLocks noGrp="1"/>
          </p:cNvSpPr>
          <p:nvPr>
            <p:ph type="title"/>
          </p:nvPr>
        </p:nvSpPr>
        <p:spPr>
          <a:xfrm>
            <a:off x="0" y="-230313"/>
            <a:ext cx="6096000" cy="1325563"/>
          </a:xfrm>
        </p:spPr>
        <p:txBody>
          <a:bodyPr/>
          <a:lstStyle/>
          <a:p>
            <a:r>
              <a:rPr lang="en-US" dirty="0"/>
              <a:t>Dashboard In Tableau</a:t>
            </a:r>
            <a:endParaRPr lang="en-IN" dirty="0"/>
          </a:p>
        </p:txBody>
      </p:sp>
      <p:pic>
        <p:nvPicPr>
          <p:cNvPr id="8" name="Picture 7">
            <a:extLst>
              <a:ext uri="{FF2B5EF4-FFF2-40B4-BE49-F238E27FC236}">
                <a16:creationId xmlns:a16="http://schemas.microsoft.com/office/drawing/2014/main" id="{87855946-4C6D-2B0D-EFBA-062F434DE86A}"/>
              </a:ext>
            </a:extLst>
          </p:cNvPr>
          <p:cNvPicPr>
            <a:picLocks noChangeAspect="1"/>
          </p:cNvPicPr>
          <p:nvPr/>
        </p:nvPicPr>
        <p:blipFill>
          <a:blip r:embed="rId2"/>
          <a:srcRect l="691" r="691"/>
          <a:stretch/>
        </p:blipFill>
        <p:spPr>
          <a:xfrm>
            <a:off x="544011" y="844952"/>
            <a:ext cx="10926500" cy="6013048"/>
          </a:xfrm>
          <a:prstGeom prst="rect">
            <a:avLst/>
          </a:prstGeom>
        </p:spPr>
      </p:pic>
    </p:spTree>
    <p:extLst>
      <p:ext uri="{BB962C8B-B14F-4D97-AF65-F5344CB8AC3E}">
        <p14:creationId xmlns:p14="http://schemas.microsoft.com/office/powerpoint/2010/main" val="30034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990601-8937-1463-14CD-EF65279F78DA}"/>
              </a:ext>
            </a:extLst>
          </p:cNvPr>
          <p:cNvSpPr>
            <a:spLocks noGrp="1"/>
          </p:cNvSpPr>
          <p:nvPr>
            <p:ph type="title"/>
          </p:nvPr>
        </p:nvSpPr>
        <p:spPr>
          <a:xfrm>
            <a:off x="4591050" y="2000250"/>
            <a:ext cx="6603119" cy="4046181"/>
          </a:xfrm>
        </p:spPr>
        <p:txBody>
          <a:bodyPr anchor="ctr"/>
          <a:lstStyle/>
          <a:p>
            <a:pPr>
              <a:lnSpc>
                <a:spcPct val="100000"/>
              </a:lnSpc>
            </a:pPr>
            <a:r>
              <a:rPr lang="en-US" dirty="0">
                <a:latin typeface="Abadi (Body)"/>
              </a:rPr>
              <a:t>Group Members – </a:t>
            </a:r>
            <a:br>
              <a:rPr lang="en-US" dirty="0">
                <a:latin typeface="Abadi (Body)"/>
              </a:rPr>
            </a:br>
            <a:br>
              <a:rPr lang="en-US" dirty="0">
                <a:latin typeface="Abadi (Body)"/>
              </a:rPr>
            </a:br>
            <a:r>
              <a:rPr lang="en-US" sz="4000" spc="300" dirty="0">
                <a:latin typeface="Abadi (Body)"/>
              </a:rPr>
              <a:t>Kunal</a:t>
            </a:r>
            <a:br>
              <a:rPr lang="en-US" sz="4000" spc="300" dirty="0">
                <a:latin typeface="Abadi (Body)"/>
              </a:rPr>
            </a:br>
            <a:r>
              <a:rPr lang="en-US" sz="4000" spc="300" dirty="0">
                <a:latin typeface="Abadi (Body)"/>
              </a:rPr>
              <a:t>Prathap</a:t>
            </a:r>
            <a:br>
              <a:rPr lang="en-US" sz="4000" spc="300" dirty="0">
                <a:latin typeface="Abadi (Body)"/>
              </a:rPr>
            </a:br>
            <a:r>
              <a:rPr lang="en-US" sz="4000" spc="300" dirty="0">
                <a:latin typeface="Abadi (Body)"/>
              </a:rPr>
              <a:t>Apurva</a:t>
            </a:r>
            <a:br>
              <a:rPr lang="en-US" sz="4000" spc="300" dirty="0">
                <a:latin typeface="Abadi (Body)"/>
              </a:rPr>
            </a:br>
            <a:r>
              <a:rPr lang="en-IN" sz="4000" spc="300" dirty="0">
                <a:latin typeface="Abadi (Body)"/>
              </a:rPr>
              <a:t>Vedant</a:t>
            </a:r>
            <a:br>
              <a:rPr lang="en-US" sz="4000" spc="300" dirty="0">
                <a:latin typeface="Abadi (Body)"/>
              </a:rPr>
            </a:br>
            <a:r>
              <a:rPr lang="en-IN" sz="4000" spc="300" dirty="0">
                <a:latin typeface="Abadi (Body)"/>
              </a:rPr>
              <a:t>Baibhab</a:t>
            </a:r>
            <a:br>
              <a:rPr lang="en-IN" sz="4000" spc="300" dirty="0">
                <a:latin typeface="Abadi (Body)"/>
              </a:rPr>
            </a:br>
            <a:r>
              <a:rPr lang="en-US" sz="4000" spc="300" dirty="0">
                <a:latin typeface="Abadi (Body)"/>
              </a:rPr>
              <a:t>Manish</a:t>
            </a:r>
            <a:br>
              <a:rPr lang="en-IN" spc="300" dirty="0">
                <a:latin typeface="Abadi (Body)"/>
              </a:rPr>
            </a:br>
            <a:endParaRPr lang="en-IN" spc="300" dirty="0">
              <a:latin typeface="Abadi (Body)"/>
            </a:endParaRPr>
          </a:p>
        </p:txBody>
      </p:sp>
    </p:spTree>
    <p:extLst>
      <p:ext uri="{BB962C8B-B14F-4D97-AF65-F5344CB8AC3E}">
        <p14:creationId xmlns:p14="http://schemas.microsoft.com/office/powerpoint/2010/main" val="1051992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855946-4C6D-2B0D-EFBA-062F434DE86A}"/>
              </a:ext>
            </a:extLst>
          </p:cNvPr>
          <p:cNvPicPr>
            <a:picLocks noChangeAspect="1"/>
          </p:cNvPicPr>
          <p:nvPr/>
        </p:nvPicPr>
        <p:blipFill rotWithShape="1">
          <a:blip r:embed="rId2"/>
          <a:srcRect t="-652" b="-652"/>
          <a:stretch/>
        </p:blipFill>
        <p:spPr>
          <a:xfrm>
            <a:off x="632750" y="422476"/>
            <a:ext cx="10926500" cy="6013048"/>
          </a:xfrm>
          <a:prstGeom prst="rect">
            <a:avLst/>
          </a:prstGeom>
        </p:spPr>
      </p:pic>
    </p:spTree>
    <p:extLst>
      <p:ext uri="{BB962C8B-B14F-4D97-AF65-F5344CB8AC3E}">
        <p14:creationId xmlns:p14="http://schemas.microsoft.com/office/powerpoint/2010/main" val="340057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4ECBD-A626-FDDB-B0B5-EC8EC718A5F6}"/>
              </a:ext>
            </a:extLst>
          </p:cNvPr>
          <p:cNvSpPr>
            <a:spLocks noGrp="1"/>
          </p:cNvSpPr>
          <p:nvPr>
            <p:ph type="title"/>
          </p:nvPr>
        </p:nvSpPr>
        <p:spPr>
          <a:xfrm>
            <a:off x="0" y="-230313"/>
            <a:ext cx="6096000" cy="1325563"/>
          </a:xfrm>
        </p:spPr>
        <p:txBody>
          <a:bodyPr/>
          <a:lstStyle/>
          <a:p>
            <a:r>
              <a:rPr lang="en-US" dirty="0"/>
              <a:t>SQL Queries </a:t>
            </a:r>
            <a:endParaRPr lang="en-IN" dirty="0"/>
          </a:p>
        </p:txBody>
      </p:sp>
      <p:cxnSp>
        <p:nvCxnSpPr>
          <p:cNvPr id="4" name="Straight Connector 3">
            <a:extLst>
              <a:ext uri="{FF2B5EF4-FFF2-40B4-BE49-F238E27FC236}">
                <a16:creationId xmlns:a16="http://schemas.microsoft.com/office/drawing/2014/main" id="{201280E8-DEE7-5EFB-55A3-F508A435161D}"/>
              </a:ext>
            </a:extLst>
          </p:cNvPr>
          <p:cNvCxnSpPr>
            <a:cxnSpLocks/>
            <a:stCxn id="2" idx="3"/>
          </p:cNvCxnSpPr>
          <p:nvPr/>
        </p:nvCxnSpPr>
        <p:spPr>
          <a:xfrm>
            <a:off x="6096000" y="432469"/>
            <a:ext cx="0" cy="6092156"/>
          </a:xfrm>
          <a:prstGeom prst="line">
            <a:avLst/>
          </a:prstGeom>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501608BF-2B33-0FC9-E522-05EAC27D0FF1}"/>
              </a:ext>
            </a:extLst>
          </p:cNvPr>
          <p:cNvSpPr/>
          <p:nvPr/>
        </p:nvSpPr>
        <p:spPr>
          <a:xfrm>
            <a:off x="6524845" y="3704652"/>
            <a:ext cx="5261880" cy="2819973"/>
          </a:xfrm>
          <a:prstGeom prst="rect">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1D22E3BB-0C9F-C248-E7D3-D029FF619945}"/>
              </a:ext>
            </a:extLst>
          </p:cNvPr>
          <p:cNvSpPr txBox="1"/>
          <p:nvPr/>
        </p:nvSpPr>
        <p:spPr>
          <a:xfrm>
            <a:off x="513774" y="810455"/>
            <a:ext cx="4229678" cy="369332"/>
          </a:xfrm>
          <a:prstGeom prst="rect">
            <a:avLst/>
          </a:prstGeom>
        </p:spPr>
        <p:txBody>
          <a:bodyPr wrap="square" rtlCol="0">
            <a:spAutoFit/>
          </a:bodyPr>
          <a:lstStyle/>
          <a:p>
            <a:pPr marL="0" indent="0" algn="ctr">
              <a:lnSpc>
                <a:spcPct val="100000"/>
              </a:lnSpc>
              <a:spcBef>
                <a:spcPts val="0"/>
              </a:spcBef>
              <a:buFontTx/>
              <a:buNone/>
            </a:pPr>
            <a:r>
              <a:rPr lang="en-IN" sz="1800" dirty="0">
                <a:latin typeface="Posterama" panose="020B0504020200020000" pitchFamily="34" charset="0"/>
                <a:ea typeface="微软雅黑"/>
                <a:cs typeface="Posterama" panose="020B0504020200020000" pitchFamily="34" charset="0"/>
              </a:rPr>
              <a:t>Depts getting </a:t>
            </a:r>
            <a:r>
              <a:rPr lang="en-IN" dirty="0">
                <a:latin typeface="Posterama" panose="020B0504020200020000" pitchFamily="34" charset="0"/>
                <a:ea typeface="微软雅黑"/>
                <a:cs typeface="Posterama" panose="020B0504020200020000" pitchFamily="34" charset="0"/>
              </a:rPr>
              <a:t>Avg. 24% salary hike</a:t>
            </a:r>
          </a:p>
        </p:txBody>
      </p:sp>
      <p:sp>
        <p:nvSpPr>
          <p:cNvPr id="21" name="TextBox 20">
            <a:extLst>
              <a:ext uri="{FF2B5EF4-FFF2-40B4-BE49-F238E27FC236}">
                <a16:creationId xmlns:a16="http://schemas.microsoft.com/office/drawing/2014/main" id="{0CEF14BE-BC32-62B9-0769-A110B6275201}"/>
              </a:ext>
            </a:extLst>
          </p:cNvPr>
          <p:cNvSpPr txBox="1"/>
          <p:nvPr/>
        </p:nvSpPr>
        <p:spPr>
          <a:xfrm>
            <a:off x="7448549" y="725918"/>
            <a:ext cx="3937081" cy="369332"/>
          </a:xfrm>
          <a:prstGeom prst="rect">
            <a:avLst/>
          </a:prstGeom>
        </p:spPr>
        <p:txBody>
          <a:bodyPr wrap="square" rtlCol="0">
            <a:spAutoFit/>
          </a:bodyPr>
          <a:lstStyle/>
          <a:p>
            <a:pPr marL="0" indent="0" algn="ctr">
              <a:lnSpc>
                <a:spcPct val="100000"/>
              </a:lnSpc>
              <a:spcBef>
                <a:spcPts val="0"/>
              </a:spcBef>
              <a:buFontTx/>
              <a:buNone/>
            </a:pPr>
            <a:r>
              <a:rPr lang="en-IN" sz="1800" dirty="0">
                <a:latin typeface="Posterama" panose="020B0504020200020000" pitchFamily="34" charset="0"/>
                <a:ea typeface="微软雅黑"/>
                <a:cs typeface="Posterama" panose="020B0504020200020000" pitchFamily="34" charset="0"/>
              </a:rPr>
              <a:t>No of Employees that travel often </a:t>
            </a:r>
          </a:p>
        </p:txBody>
      </p:sp>
      <p:pic>
        <p:nvPicPr>
          <p:cNvPr id="5" name="Picture 4">
            <a:extLst>
              <a:ext uri="{FF2B5EF4-FFF2-40B4-BE49-F238E27FC236}">
                <a16:creationId xmlns:a16="http://schemas.microsoft.com/office/drawing/2014/main" id="{3AFE0CEB-894E-5B96-5576-CAB1DF7D4435}"/>
              </a:ext>
            </a:extLst>
          </p:cNvPr>
          <p:cNvPicPr>
            <a:picLocks noChangeAspect="1"/>
          </p:cNvPicPr>
          <p:nvPr/>
        </p:nvPicPr>
        <p:blipFill>
          <a:blip r:embed="rId3"/>
          <a:stretch>
            <a:fillRect/>
          </a:stretch>
        </p:blipFill>
        <p:spPr>
          <a:xfrm>
            <a:off x="709128" y="3704652"/>
            <a:ext cx="4958025" cy="2630834"/>
          </a:xfrm>
          <a:prstGeom prst="rect">
            <a:avLst/>
          </a:prstGeom>
        </p:spPr>
      </p:pic>
      <p:pic>
        <p:nvPicPr>
          <p:cNvPr id="8" name="Picture 7">
            <a:extLst>
              <a:ext uri="{FF2B5EF4-FFF2-40B4-BE49-F238E27FC236}">
                <a16:creationId xmlns:a16="http://schemas.microsoft.com/office/drawing/2014/main" id="{ADA97631-3A1E-A4FF-4AB2-D66A68171015}"/>
              </a:ext>
            </a:extLst>
          </p:cNvPr>
          <p:cNvPicPr>
            <a:picLocks noChangeAspect="1"/>
          </p:cNvPicPr>
          <p:nvPr/>
        </p:nvPicPr>
        <p:blipFill>
          <a:blip r:embed="rId4"/>
          <a:stretch>
            <a:fillRect/>
          </a:stretch>
        </p:blipFill>
        <p:spPr>
          <a:xfrm>
            <a:off x="513773" y="1476375"/>
            <a:ext cx="4629727" cy="1676973"/>
          </a:xfrm>
          <a:prstGeom prst="rect">
            <a:avLst/>
          </a:prstGeom>
        </p:spPr>
      </p:pic>
      <p:pic>
        <p:nvPicPr>
          <p:cNvPr id="10" name="Picture 9">
            <a:extLst>
              <a:ext uri="{FF2B5EF4-FFF2-40B4-BE49-F238E27FC236}">
                <a16:creationId xmlns:a16="http://schemas.microsoft.com/office/drawing/2014/main" id="{B371D8BB-05BE-A24B-4586-9D62440B25B5}"/>
              </a:ext>
            </a:extLst>
          </p:cNvPr>
          <p:cNvPicPr>
            <a:picLocks noChangeAspect="1"/>
          </p:cNvPicPr>
          <p:nvPr/>
        </p:nvPicPr>
        <p:blipFill>
          <a:blip r:embed="rId5"/>
          <a:stretch>
            <a:fillRect/>
          </a:stretch>
        </p:blipFill>
        <p:spPr>
          <a:xfrm>
            <a:off x="6328340" y="1306288"/>
            <a:ext cx="5189670" cy="2122712"/>
          </a:xfrm>
          <a:prstGeom prst="rect">
            <a:avLst/>
          </a:prstGeom>
        </p:spPr>
      </p:pic>
    </p:spTree>
    <p:extLst>
      <p:ext uri="{BB962C8B-B14F-4D97-AF65-F5344CB8AC3E}">
        <p14:creationId xmlns:p14="http://schemas.microsoft.com/office/powerpoint/2010/main" val="2888674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AE8CE44-0D2E-D808-5EC6-C9365303ADC7}"/>
              </a:ext>
            </a:extLst>
          </p:cNvPr>
          <p:cNvSpPr/>
          <p:nvPr/>
        </p:nvSpPr>
        <p:spPr>
          <a:xfrm>
            <a:off x="539239" y="3932519"/>
            <a:ext cx="5095074" cy="2650525"/>
          </a:xfrm>
          <a:prstGeom prst="rect">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D21FE7FA-F7E4-059C-E4A0-A6989CB8DA4E}"/>
              </a:ext>
            </a:extLst>
          </p:cNvPr>
          <p:cNvSpPr/>
          <p:nvPr/>
        </p:nvSpPr>
        <p:spPr>
          <a:xfrm>
            <a:off x="6439729" y="3932519"/>
            <a:ext cx="4487604" cy="2650525"/>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B43382F6-661F-FC7C-3E4C-F0DDE9B6C975}"/>
              </a:ext>
            </a:extLst>
          </p:cNvPr>
          <p:cNvSpPr txBox="1"/>
          <p:nvPr/>
        </p:nvSpPr>
        <p:spPr>
          <a:xfrm>
            <a:off x="149753" y="553393"/>
            <a:ext cx="4413665" cy="646331"/>
          </a:xfrm>
          <a:prstGeom prst="rect">
            <a:avLst/>
          </a:prstGeom>
        </p:spPr>
        <p:txBody>
          <a:bodyPr wrap="square" rtlCol="0">
            <a:spAutoFit/>
          </a:bodyPr>
          <a:lstStyle/>
          <a:p>
            <a:pPr marL="0" indent="0" algn="ctr">
              <a:lnSpc>
                <a:spcPct val="100000"/>
              </a:lnSpc>
              <a:spcBef>
                <a:spcPts val="0"/>
              </a:spcBef>
              <a:buFontTx/>
              <a:buNone/>
            </a:pPr>
            <a:r>
              <a:rPr lang="en-IN" sz="1800" dirty="0">
                <a:latin typeface="Posterama" panose="020B0504020200020000" pitchFamily="34" charset="0"/>
                <a:ea typeface="微软雅黑"/>
                <a:cs typeface="Posterama" panose="020B0504020200020000" pitchFamily="34" charset="0"/>
              </a:rPr>
              <a:t>Married Gender count not promoted for last 4 years</a:t>
            </a:r>
          </a:p>
        </p:txBody>
      </p:sp>
      <p:sp>
        <p:nvSpPr>
          <p:cNvPr id="22" name="TextBox 21">
            <a:extLst>
              <a:ext uri="{FF2B5EF4-FFF2-40B4-BE49-F238E27FC236}">
                <a16:creationId xmlns:a16="http://schemas.microsoft.com/office/drawing/2014/main" id="{6B265F87-8098-5B3C-4067-C043CB632C4C}"/>
              </a:ext>
            </a:extLst>
          </p:cNvPr>
          <p:cNvSpPr txBox="1"/>
          <p:nvPr/>
        </p:nvSpPr>
        <p:spPr>
          <a:xfrm>
            <a:off x="6784541" y="553393"/>
            <a:ext cx="4142792" cy="646331"/>
          </a:xfrm>
          <a:prstGeom prst="rect">
            <a:avLst/>
          </a:prstGeom>
        </p:spPr>
        <p:txBody>
          <a:bodyPr wrap="square" rtlCol="0">
            <a:spAutoFit/>
          </a:bodyPr>
          <a:lstStyle/>
          <a:p>
            <a:pPr marL="0" indent="0" algn="ctr">
              <a:lnSpc>
                <a:spcPct val="100000"/>
              </a:lnSpc>
              <a:spcBef>
                <a:spcPts val="0"/>
              </a:spcBef>
              <a:buFontTx/>
              <a:buNone/>
            </a:pPr>
            <a:r>
              <a:rPr lang="en-IN" sz="1800" dirty="0">
                <a:latin typeface="Posterama" panose="020B0504020200020000" pitchFamily="34" charset="0"/>
                <a:ea typeface="微软雅黑"/>
                <a:cs typeface="Posterama" panose="020B0504020200020000" pitchFamily="34" charset="0"/>
              </a:rPr>
              <a:t>Department wise Job Satisfaction</a:t>
            </a:r>
          </a:p>
          <a:p>
            <a:pPr marL="0" indent="0" algn="ctr">
              <a:lnSpc>
                <a:spcPct val="100000"/>
              </a:lnSpc>
              <a:spcBef>
                <a:spcPts val="0"/>
              </a:spcBef>
              <a:buFontTx/>
              <a:buNone/>
            </a:pPr>
            <a:r>
              <a:rPr lang="en-IN" dirty="0">
                <a:latin typeface="Posterama" panose="020B0504020200020000" pitchFamily="34" charset="0"/>
                <a:ea typeface="微软雅黑"/>
                <a:cs typeface="Posterama" panose="020B0504020200020000" pitchFamily="34" charset="0"/>
              </a:rPr>
              <a:t>Rating</a:t>
            </a:r>
            <a:endParaRPr lang="en-IN" sz="1800" dirty="0">
              <a:latin typeface="Posterama" panose="020B0504020200020000" pitchFamily="34" charset="0"/>
              <a:ea typeface="微软雅黑"/>
              <a:cs typeface="Posterama" panose="020B0504020200020000" pitchFamily="34" charset="0"/>
            </a:endParaRPr>
          </a:p>
        </p:txBody>
      </p:sp>
      <p:pic>
        <p:nvPicPr>
          <p:cNvPr id="9" name="Picture 8">
            <a:extLst>
              <a:ext uri="{FF2B5EF4-FFF2-40B4-BE49-F238E27FC236}">
                <a16:creationId xmlns:a16="http://schemas.microsoft.com/office/drawing/2014/main" id="{9F33FE08-ED32-A4D1-2C70-E5F6762BD627}"/>
              </a:ext>
            </a:extLst>
          </p:cNvPr>
          <p:cNvPicPr>
            <a:picLocks noChangeAspect="1"/>
          </p:cNvPicPr>
          <p:nvPr/>
        </p:nvPicPr>
        <p:blipFill>
          <a:blip r:embed="rId4"/>
          <a:stretch>
            <a:fillRect/>
          </a:stretch>
        </p:blipFill>
        <p:spPr>
          <a:xfrm>
            <a:off x="5943599" y="1371600"/>
            <a:ext cx="5924551" cy="2419349"/>
          </a:xfrm>
          <a:prstGeom prst="rect">
            <a:avLst/>
          </a:prstGeom>
        </p:spPr>
      </p:pic>
      <p:pic>
        <p:nvPicPr>
          <p:cNvPr id="11" name="Picture 10">
            <a:extLst>
              <a:ext uri="{FF2B5EF4-FFF2-40B4-BE49-F238E27FC236}">
                <a16:creationId xmlns:a16="http://schemas.microsoft.com/office/drawing/2014/main" id="{6487F180-1E67-D62F-88B7-D6141F65CAAF}"/>
              </a:ext>
            </a:extLst>
          </p:cNvPr>
          <p:cNvPicPr>
            <a:picLocks noChangeAspect="1"/>
          </p:cNvPicPr>
          <p:nvPr/>
        </p:nvPicPr>
        <p:blipFill>
          <a:blip r:embed="rId5"/>
          <a:stretch>
            <a:fillRect/>
          </a:stretch>
        </p:blipFill>
        <p:spPr>
          <a:xfrm>
            <a:off x="231867" y="1371600"/>
            <a:ext cx="5214101" cy="2314575"/>
          </a:xfrm>
          <a:prstGeom prst="rect">
            <a:avLst/>
          </a:prstGeom>
        </p:spPr>
      </p:pic>
    </p:spTree>
    <p:extLst>
      <p:ext uri="{BB962C8B-B14F-4D97-AF65-F5344CB8AC3E}">
        <p14:creationId xmlns:p14="http://schemas.microsoft.com/office/powerpoint/2010/main" val="488446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C7E7C5-0B63-D72D-DEE6-96457667927C}"/>
              </a:ext>
            </a:extLst>
          </p:cNvPr>
          <p:cNvPicPr>
            <a:picLocks noChangeAspect="1"/>
          </p:cNvPicPr>
          <p:nvPr/>
        </p:nvPicPr>
        <p:blipFill>
          <a:blip r:embed="rId2"/>
          <a:srcRect l="8710" r="8710"/>
          <a:stretch/>
        </p:blipFill>
        <p:spPr>
          <a:xfrm>
            <a:off x="20" y="10"/>
            <a:ext cx="12191980" cy="685799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Slide Number Placeholder 5" hidden="1">
            <a:extLst>
              <a:ext uri="{FF2B5EF4-FFF2-40B4-BE49-F238E27FC236}">
                <a16:creationId xmlns:a16="http://schemas.microsoft.com/office/drawing/2014/main" id="{365A229B-11F4-56EC-3A53-0ED63C587ADB}"/>
              </a:ext>
            </a:extLst>
          </p:cNvPr>
          <p:cNvSpPr>
            <a:spLocks noGrp="1"/>
          </p:cNvSpPr>
          <p:nvPr>
            <p:ph type="sldNum" sz="quarter" idx="53"/>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23</a:t>
            </a:fld>
            <a:endParaRPr lang="en-US" altLang="zh-CN"/>
          </a:p>
        </p:txBody>
      </p:sp>
    </p:spTree>
    <p:extLst>
      <p:ext uri="{BB962C8B-B14F-4D97-AF65-F5344CB8AC3E}">
        <p14:creationId xmlns:p14="http://schemas.microsoft.com/office/powerpoint/2010/main" val="1144511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224515" y="154213"/>
            <a:ext cx="6599429" cy="829761"/>
          </a:xfrm>
        </p:spPr>
        <p:txBody>
          <a:bodyPr/>
          <a:lstStyle/>
          <a:p>
            <a:r>
              <a:rPr lang="en-US" dirty="0"/>
              <a:t>Key Findings </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10" name="Text Placeholder 9">
            <a:extLst>
              <a:ext uri="{FF2B5EF4-FFF2-40B4-BE49-F238E27FC236}">
                <a16:creationId xmlns:a16="http://schemas.microsoft.com/office/drawing/2014/main" id="{818DEA4A-5004-BBD6-6728-CA44338A6A4A}"/>
              </a:ext>
            </a:extLst>
          </p:cNvPr>
          <p:cNvSpPr>
            <a:spLocks noGrp="1"/>
          </p:cNvSpPr>
          <p:nvPr>
            <p:ph type="body" sz="quarter" idx="28"/>
          </p:nvPr>
        </p:nvSpPr>
        <p:spPr>
          <a:xfrm>
            <a:off x="4060963" y="1263434"/>
            <a:ext cx="7943850" cy="4210050"/>
          </a:xfrm>
        </p:spPr>
        <p:txBody>
          <a:bodyPr numCol="1"/>
          <a:lstStyle/>
          <a:p>
            <a:pPr marL="342900" indent="-342900" algn="just">
              <a:buAutoNum type="arabicPeriod"/>
            </a:pPr>
            <a:r>
              <a:rPr lang="en-US" sz="2300" b="1" dirty="0"/>
              <a:t>Average hourly rate of both male and female Research Scientists is approximately same.</a:t>
            </a:r>
          </a:p>
          <a:p>
            <a:pPr marL="342900" indent="-342900" algn="just">
              <a:buAutoNum type="arabicPeriod"/>
            </a:pPr>
            <a:endParaRPr lang="en-US" sz="2300" b="1" dirty="0"/>
          </a:p>
          <a:p>
            <a:pPr marL="342900" indent="-342900" algn="just">
              <a:buAutoNum type="arabicPeriod"/>
            </a:pPr>
            <a:r>
              <a:rPr lang="en-US" sz="2300" b="1" dirty="0"/>
              <a:t>There is near about 50% attribution rate in all the departments. </a:t>
            </a:r>
          </a:p>
          <a:p>
            <a:pPr marL="342900" indent="-342900" algn="just">
              <a:buAutoNum type="arabicPeriod"/>
            </a:pPr>
            <a:endParaRPr lang="en-US" sz="2300" b="1" dirty="0"/>
          </a:p>
          <a:p>
            <a:pPr marL="342900" indent="-342900" algn="just">
              <a:buAutoNum type="arabicPeriod"/>
            </a:pPr>
            <a:r>
              <a:rPr lang="en-US" sz="2300" b="1" dirty="0"/>
              <a:t>People who left the organization wasn’t not promoted from average past 6 years. </a:t>
            </a:r>
          </a:p>
          <a:p>
            <a:pPr marL="342900" indent="-342900" algn="just">
              <a:buAutoNum type="arabicPeriod"/>
            </a:pPr>
            <a:endParaRPr lang="en-US" sz="2300" b="1" dirty="0"/>
          </a:p>
          <a:p>
            <a:pPr marL="342900" indent="-342900" algn="just">
              <a:buAutoNum type="arabicPeriod"/>
            </a:pPr>
            <a:r>
              <a:rPr lang="en-IN" sz="2300" b="1" dirty="0"/>
              <a:t>Research Scientists have very good life balance while Sales Executives are overwhelmed. </a:t>
            </a:r>
          </a:p>
          <a:p>
            <a:pPr marL="342900" indent="-342900" algn="just">
              <a:buAutoNum type="arabicPeriod"/>
            </a:pPr>
            <a:endParaRPr lang="en-IN" sz="2300" b="1" dirty="0"/>
          </a:p>
          <a:p>
            <a:pPr marL="342900" indent="-342900" algn="just">
              <a:buAutoNum type="arabicPeriod"/>
            </a:pPr>
            <a:r>
              <a:rPr lang="en-IN" sz="2300" b="1" dirty="0"/>
              <a:t>Average people who left the organization had more salary than those people. </a:t>
            </a:r>
          </a:p>
        </p:txBody>
      </p:sp>
    </p:spTree>
    <p:extLst>
      <p:ext uri="{BB962C8B-B14F-4D97-AF65-F5344CB8AC3E}">
        <p14:creationId xmlns:p14="http://schemas.microsoft.com/office/powerpoint/2010/main" val="4182148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rot="10800000" flipV="1">
            <a:off x="6096000" y="1996749"/>
            <a:ext cx="5055698" cy="1289392"/>
          </a:xfrm>
        </p:spPr>
        <p:txBody>
          <a:bodyPr/>
          <a:lstStyle/>
          <a:p>
            <a:pPr algn="ctr"/>
            <a:r>
              <a:rPr lang="en-US" sz="5400"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a:blip r:embed="rId4">
            <a:extLst>
              <a:ext uri="{837473B0-CC2E-450A-ABE3-18F120FF3D39}">
                <a1611:picAttrSrcUrl xmlns:a1611="http://schemas.microsoft.com/office/drawing/2016/11/main" r:id="rId5"/>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6"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7"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a:xfrm>
            <a:off x="8375472" y="1074716"/>
            <a:ext cx="1904890" cy="1054728"/>
          </a:xfrm>
        </p:spPr>
        <p:txBody>
          <a:bodyPr/>
          <a:lstStyle/>
          <a:p>
            <a:r>
              <a:rPr lang="en-US" dirty="0"/>
              <a:t>Problem</a:t>
            </a:r>
          </a:p>
          <a:p>
            <a:r>
              <a:rPr lang="en-US" dirty="0"/>
              <a:t>Statement </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7409887" y="2853675"/>
            <a:ext cx="1914694" cy="1089194"/>
          </a:xfrm>
        </p:spPr>
        <p:txBody>
          <a:bodyPr/>
          <a:lstStyle/>
          <a:p>
            <a:r>
              <a:rPr lang="en-US" dirty="0"/>
              <a:t>Approach</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Results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Conclusions</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Tree>
    <p:extLst>
      <p:ext uri="{BB962C8B-B14F-4D97-AF65-F5344CB8AC3E}">
        <p14:creationId xmlns:p14="http://schemas.microsoft.com/office/powerpoint/2010/main" val="2775535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7749" y="387362"/>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71644" y="1788706"/>
            <a:ext cx="4724899" cy="2666675"/>
          </a:xfrm>
        </p:spPr>
        <p:txBody>
          <a:bodyPr/>
          <a:lstStyle/>
          <a:p>
            <a:pPr marL="285750" indent="-285750">
              <a:buFont typeface="Wingdings" panose="05000000000000000000" pitchFamily="2" charset="2"/>
              <a:buChar char="q"/>
            </a:pPr>
            <a:r>
              <a:rPr lang="en-US" sz="2400" dirty="0"/>
              <a:t>HR Analytics  </a:t>
            </a:r>
          </a:p>
          <a:p>
            <a:r>
              <a:rPr lang="en-US" sz="2400" dirty="0"/>
              <a:t>      -  Employee Retention :</a:t>
            </a:r>
          </a:p>
          <a:p>
            <a:pPr algn="just"/>
            <a:r>
              <a:rPr lang="en-US" sz="2400" i="0" dirty="0">
                <a:solidFill>
                  <a:srgbClr val="0D0D0D"/>
                </a:solidFill>
                <a:effectLst/>
                <a:latin typeface="Abadi (Body)"/>
              </a:rPr>
              <a:t>In today's competitive business, retaining talented employees is essential for organizational success. As such, our project aims to leverage HR analytics to gain valuable insights into employee retention.</a:t>
            </a:r>
            <a:endParaRPr lang="en-US" sz="2400" dirty="0"/>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77554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C7E7C5-0B63-D72D-DEE6-96457667927C}"/>
              </a:ext>
            </a:extLst>
          </p:cNvPr>
          <p:cNvPicPr>
            <a:picLocks noChangeAspect="1"/>
          </p:cNvPicPr>
          <p:nvPr/>
        </p:nvPicPr>
        <p:blipFill>
          <a:blip r:embed="rId2"/>
          <a:srcRect t="7834" b="7834"/>
          <a:stretch/>
        </p:blipFill>
        <p:spPr>
          <a:xfrm>
            <a:off x="20" y="10"/>
            <a:ext cx="12191980" cy="6857990"/>
          </a:xfrm>
          <a:prstGeom prst="rect">
            <a:avLst/>
          </a:prstGeom>
          <a:ln>
            <a:noFill/>
          </a:ln>
          <a:effectLst>
            <a:outerShdw blurRad="190500" algn="tl" rotWithShape="0">
              <a:srgbClr val="000000">
                <a:alpha val="70000"/>
              </a:srgbClr>
            </a:outerShdw>
          </a:effectLst>
        </p:spPr>
      </p:pic>
      <p:sp>
        <p:nvSpPr>
          <p:cNvPr id="6" name="Slide Number Placeholder 5" hidden="1">
            <a:extLst>
              <a:ext uri="{FF2B5EF4-FFF2-40B4-BE49-F238E27FC236}">
                <a16:creationId xmlns:a16="http://schemas.microsoft.com/office/drawing/2014/main" id="{365A229B-11F4-56EC-3A53-0ED63C587ADB}"/>
              </a:ext>
            </a:extLst>
          </p:cNvPr>
          <p:cNvSpPr>
            <a:spLocks noGrp="1"/>
          </p:cNvSpPr>
          <p:nvPr>
            <p:ph type="sldNum" sz="quarter" idx="53"/>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5</a:t>
            </a:fld>
            <a:endParaRPr lang="en-US" altLang="zh-CN"/>
          </a:p>
        </p:txBody>
      </p:sp>
    </p:spTree>
    <p:extLst>
      <p:ext uri="{BB962C8B-B14F-4D97-AF65-F5344CB8AC3E}">
        <p14:creationId xmlns:p14="http://schemas.microsoft.com/office/powerpoint/2010/main" val="1458904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000804" y="125760"/>
            <a:ext cx="5263041" cy="1184988"/>
          </a:xfrm>
        </p:spPr>
        <p:txBody>
          <a:bodyPr/>
          <a:lstStyle/>
          <a:p>
            <a:r>
              <a:rPr lang="en-US" sz="3200" dirty="0"/>
              <a:t>Problem Statement : </a:t>
            </a:r>
          </a:p>
        </p:txBody>
      </p:sp>
      <p:sp>
        <p:nvSpPr>
          <p:cNvPr id="3" name="Text Placeholder 2">
            <a:extLst>
              <a:ext uri="{FF2B5EF4-FFF2-40B4-BE49-F238E27FC236}">
                <a16:creationId xmlns:a16="http://schemas.microsoft.com/office/drawing/2014/main" id="{E9032732-9A0E-EE9F-2968-0DFC64AADD84}"/>
              </a:ext>
            </a:extLst>
          </p:cNvPr>
          <p:cNvSpPr>
            <a:spLocks noGrp="1"/>
          </p:cNvSpPr>
          <p:nvPr>
            <p:ph type="body" sz="quarter" idx="29"/>
          </p:nvPr>
        </p:nvSpPr>
        <p:spPr>
          <a:xfrm>
            <a:off x="5139952" y="2048115"/>
            <a:ext cx="6492932" cy="2761769"/>
          </a:xfrm>
        </p:spPr>
        <p:txBody>
          <a:bodyPr/>
          <a:lstStyle/>
          <a:p>
            <a:pPr algn="just"/>
            <a:r>
              <a:rPr lang="en-US" sz="2400" b="1" i="0" dirty="0">
                <a:solidFill>
                  <a:schemeClr val="tx1"/>
                </a:solidFill>
                <a:effectLst/>
                <a:latin typeface="Abadi (Body)"/>
              </a:rPr>
              <a:t>Despite efforts to recruit and retain talent, the organization is experiencing a significant attrition rate across various departments. Understanding why employees are leaving is challenging, making it difficult to implement effective retention strategies. The goal is to analyze HR data to uncover reasons for attrition, enabling the development of targeted solutions to improve employee retention and overall organizational stability.</a:t>
            </a:r>
            <a:endParaRPr lang="en-IN" sz="2400" b="1" dirty="0">
              <a:solidFill>
                <a:schemeClr val="tx1"/>
              </a:solidFill>
              <a:latin typeface="Abadi (Body)"/>
            </a:endParaRPr>
          </a:p>
        </p:txBody>
      </p:sp>
    </p:spTree>
    <p:extLst>
      <p:ext uri="{BB962C8B-B14F-4D97-AF65-F5344CB8AC3E}">
        <p14:creationId xmlns:p14="http://schemas.microsoft.com/office/powerpoint/2010/main" val="32955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029477" y="2767074"/>
            <a:ext cx="2150638" cy="1323852"/>
          </a:xfrm>
        </p:spPr>
        <p:txBody>
          <a:bodyPr/>
          <a:lstStyle/>
          <a:p>
            <a:r>
              <a:rPr lang="en-US" sz="3200" dirty="0"/>
              <a:t>Business</a:t>
            </a:r>
            <a:r>
              <a:rPr lang="en-US" sz="2800" dirty="0"/>
              <a:t> objective </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
        <p:nvSpPr>
          <p:cNvPr id="7" name="TextBox 6">
            <a:extLst>
              <a:ext uri="{FF2B5EF4-FFF2-40B4-BE49-F238E27FC236}">
                <a16:creationId xmlns:a16="http://schemas.microsoft.com/office/drawing/2014/main" id="{64280D4B-790B-1476-9766-FE67CC85A52D}"/>
              </a:ext>
            </a:extLst>
          </p:cNvPr>
          <p:cNvSpPr txBox="1"/>
          <p:nvPr/>
        </p:nvSpPr>
        <p:spPr>
          <a:xfrm>
            <a:off x="6241775" y="555648"/>
            <a:ext cx="4555974" cy="4601003"/>
          </a:xfrm>
          <a:prstGeom prst="rect">
            <a:avLst/>
          </a:prstGeom>
          <a:noFill/>
        </p:spPr>
        <p:txBody>
          <a:bodyPr wrap="square">
            <a:spAutoFit/>
          </a:bodyPr>
          <a:lstStyle/>
          <a:p>
            <a:pPr marL="285750" indent="-285750" algn="l">
              <a:lnSpc>
                <a:spcPct val="200000"/>
              </a:lnSpc>
              <a:buFont typeface="Wingdings" panose="05000000000000000000" pitchFamily="2" charset="2"/>
              <a:buChar char="Ø"/>
            </a:pPr>
            <a:r>
              <a:rPr lang="en-US" sz="2500" b="1" i="0" dirty="0">
                <a:solidFill>
                  <a:srgbClr val="0D0D0D"/>
                </a:solidFill>
                <a:effectLst/>
                <a:latin typeface="Söhne"/>
              </a:rPr>
              <a:t>Reduce Attrition</a:t>
            </a:r>
          </a:p>
          <a:p>
            <a:pPr marL="285750" indent="-285750" algn="l">
              <a:lnSpc>
                <a:spcPct val="200000"/>
              </a:lnSpc>
              <a:buFont typeface="Wingdings" panose="05000000000000000000" pitchFamily="2" charset="2"/>
              <a:buChar char="Ø"/>
            </a:pPr>
            <a:r>
              <a:rPr lang="en-US" sz="2500" b="1" i="0" dirty="0">
                <a:solidFill>
                  <a:srgbClr val="0D0D0D"/>
                </a:solidFill>
                <a:effectLst/>
                <a:latin typeface="Söhne"/>
              </a:rPr>
              <a:t>Fair Compensation</a:t>
            </a:r>
          </a:p>
          <a:p>
            <a:pPr marL="285750" indent="-285750" algn="l">
              <a:lnSpc>
                <a:spcPct val="200000"/>
              </a:lnSpc>
              <a:buFont typeface="Wingdings" panose="05000000000000000000" pitchFamily="2" charset="2"/>
              <a:buChar char="Ø"/>
            </a:pPr>
            <a:r>
              <a:rPr lang="en-US" sz="2500" b="1" i="0" dirty="0">
                <a:solidFill>
                  <a:srgbClr val="0D0D0D"/>
                </a:solidFill>
                <a:effectLst/>
                <a:latin typeface="Söhne"/>
              </a:rPr>
              <a:t>Improve Work-Life Balance </a:t>
            </a:r>
          </a:p>
          <a:p>
            <a:pPr marL="285750" indent="-285750" algn="l">
              <a:lnSpc>
                <a:spcPct val="200000"/>
              </a:lnSpc>
              <a:buFont typeface="Wingdings" panose="05000000000000000000" pitchFamily="2" charset="2"/>
              <a:buChar char="Ø"/>
            </a:pPr>
            <a:r>
              <a:rPr lang="en-US" sz="2500" b="1" i="0" dirty="0">
                <a:solidFill>
                  <a:srgbClr val="0D0D0D"/>
                </a:solidFill>
                <a:effectLst/>
                <a:latin typeface="Söhne"/>
              </a:rPr>
              <a:t>Increase Tenure</a:t>
            </a:r>
          </a:p>
          <a:p>
            <a:pPr marL="285750" indent="-285750" algn="l">
              <a:lnSpc>
                <a:spcPct val="200000"/>
              </a:lnSpc>
              <a:buFont typeface="Wingdings" panose="05000000000000000000" pitchFamily="2" charset="2"/>
              <a:buChar char="Ø"/>
            </a:pPr>
            <a:r>
              <a:rPr lang="en-US" sz="2500" b="1" i="0" dirty="0">
                <a:solidFill>
                  <a:srgbClr val="0D0D0D"/>
                </a:solidFill>
                <a:effectLst/>
                <a:latin typeface="Söhne"/>
              </a:rPr>
              <a:t>Career Progression</a:t>
            </a:r>
          </a:p>
          <a:p>
            <a:pPr marL="285750" indent="-285750" algn="l">
              <a:lnSpc>
                <a:spcPct val="200000"/>
              </a:lnSpc>
              <a:buFont typeface="Wingdings" panose="05000000000000000000" pitchFamily="2" charset="2"/>
              <a:buChar char="Ø"/>
            </a:pPr>
            <a:r>
              <a:rPr lang="en-US" sz="2500" b="1" i="0" dirty="0">
                <a:solidFill>
                  <a:srgbClr val="0D0D0D"/>
                </a:solidFill>
                <a:effectLst/>
                <a:latin typeface="Söhne"/>
              </a:rPr>
              <a:t>Data-Driven Decisions</a:t>
            </a:r>
            <a:endParaRPr lang="en-US" sz="2500" b="1" dirty="0">
              <a:latin typeface="Abadi (Body)"/>
            </a:endParaRPr>
          </a:p>
        </p:txBody>
      </p:sp>
    </p:spTree>
    <p:extLst>
      <p:ext uri="{BB962C8B-B14F-4D97-AF65-F5344CB8AC3E}">
        <p14:creationId xmlns:p14="http://schemas.microsoft.com/office/powerpoint/2010/main" val="2478079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uzzle with a word on it&#10;&#10;Description automatically generated">
            <a:extLst>
              <a:ext uri="{FF2B5EF4-FFF2-40B4-BE49-F238E27FC236}">
                <a16:creationId xmlns:a16="http://schemas.microsoft.com/office/drawing/2014/main" id="{5CC7E7C5-0B63-D72D-DEE6-96457667927C}"/>
              </a:ext>
            </a:extLst>
          </p:cNvPr>
          <p:cNvPicPr>
            <a:picLocks noChangeAspect="1"/>
          </p:cNvPicPr>
          <p:nvPr/>
        </p:nvPicPr>
        <p:blipFill rotWithShape="1">
          <a:blip r:embed="rId2"/>
          <a:srcRect r="1" b="13"/>
          <a:stretch/>
        </p:blipFill>
        <p:spPr>
          <a:xfrm>
            <a:off x="120650" y="68263"/>
            <a:ext cx="11950700" cy="6721475"/>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a:ln>
            <a:noFill/>
          </a:ln>
          <a:effectLst>
            <a:outerShdw blurRad="190500" algn="tl" rotWithShape="0">
              <a:srgbClr val="000000">
                <a:alpha val="70000"/>
              </a:srgbClr>
            </a:outerShdw>
          </a:effectLst>
        </p:spPr>
      </p:pic>
      <p:sp>
        <p:nvSpPr>
          <p:cNvPr id="6" name="Slide Number Placeholder 5" hidden="1">
            <a:extLst>
              <a:ext uri="{FF2B5EF4-FFF2-40B4-BE49-F238E27FC236}">
                <a16:creationId xmlns:a16="http://schemas.microsoft.com/office/drawing/2014/main" id="{365A229B-11F4-56EC-3A53-0ED63C587ADB}"/>
              </a:ext>
            </a:extLst>
          </p:cNvPr>
          <p:cNvSpPr>
            <a:spLocks noGrp="1"/>
          </p:cNvSpPr>
          <p:nvPr>
            <p:ph type="sldNum" sz="quarter" idx="53"/>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8</a:t>
            </a:fld>
            <a:endParaRPr lang="en-US" altLang="zh-CN"/>
          </a:p>
        </p:txBody>
      </p:sp>
    </p:spTree>
    <p:extLst>
      <p:ext uri="{BB962C8B-B14F-4D97-AF65-F5344CB8AC3E}">
        <p14:creationId xmlns:p14="http://schemas.microsoft.com/office/powerpoint/2010/main" val="1301089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D18B66F7-9E81-DD7C-2A0A-1F6FA4815C48}"/>
              </a:ext>
            </a:extLst>
          </p:cNvPr>
          <p:cNvSpPr>
            <a:spLocks noGrp="1"/>
          </p:cNvSpPr>
          <p:nvPr>
            <p:ph type="body" sz="quarter" idx="35"/>
          </p:nvPr>
        </p:nvSpPr>
        <p:spPr>
          <a:xfrm>
            <a:off x="4729432" y="732453"/>
            <a:ext cx="7033360" cy="5393093"/>
          </a:xfrm>
        </p:spPr>
        <p:txBody>
          <a:bodyPr/>
          <a:lstStyle/>
          <a:p>
            <a:pPr marL="0" indent="0">
              <a:lnSpc>
                <a:spcPct val="300000"/>
              </a:lnSpc>
              <a:spcAft>
                <a:spcPts val="0"/>
              </a:spcAft>
              <a:buNone/>
            </a:pPr>
            <a:r>
              <a:rPr lang="en-US" sz="2400" b="1" dirty="0"/>
              <a:t>Project flow can be defined by the following steps :</a:t>
            </a:r>
          </a:p>
          <a:p>
            <a:pPr algn="l">
              <a:lnSpc>
                <a:spcPct val="200000"/>
              </a:lnSpc>
              <a:buFont typeface="+mj-lt"/>
              <a:buAutoNum type="arabicPeriod"/>
            </a:pPr>
            <a:r>
              <a:rPr lang="en-US" sz="2400" b="1" i="0" dirty="0">
                <a:solidFill>
                  <a:srgbClr val="0070C0"/>
                </a:solidFill>
                <a:effectLst/>
                <a:latin typeface="Times New Roman" panose="02020603050405020304" pitchFamily="18" charset="0"/>
                <a:cs typeface="Times New Roman" panose="02020603050405020304" pitchFamily="18" charset="0"/>
              </a:rPr>
              <a:t>Data Cleaning/Merging in Excel</a:t>
            </a:r>
          </a:p>
          <a:p>
            <a:pPr algn="l">
              <a:lnSpc>
                <a:spcPct val="200000"/>
              </a:lnSpc>
              <a:buFont typeface="+mj-lt"/>
              <a:buAutoNum type="arabicPeriod"/>
            </a:pPr>
            <a:r>
              <a:rPr lang="en-US" sz="2400" b="1" i="0" dirty="0">
                <a:solidFill>
                  <a:srgbClr val="0070C0"/>
                </a:solidFill>
                <a:effectLst/>
                <a:latin typeface="Times New Roman" panose="02020603050405020304" pitchFamily="18" charset="0"/>
                <a:cs typeface="Times New Roman" panose="02020603050405020304" pitchFamily="18" charset="0"/>
              </a:rPr>
              <a:t>Dashboard Creation in Excel</a:t>
            </a:r>
          </a:p>
          <a:p>
            <a:pPr algn="l">
              <a:lnSpc>
                <a:spcPct val="200000"/>
              </a:lnSpc>
              <a:buFont typeface="+mj-lt"/>
              <a:buAutoNum type="arabicPeriod"/>
            </a:pPr>
            <a:r>
              <a:rPr lang="en-US" sz="2400" b="1" i="0" dirty="0">
                <a:solidFill>
                  <a:srgbClr val="0070C0"/>
                </a:solidFill>
                <a:effectLst/>
                <a:latin typeface="Times New Roman" panose="02020603050405020304" pitchFamily="18" charset="0"/>
                <a:cs typeface="Times New Roman" panose="02020603050405020304" pitchFamily="18" charset="0"/>
              </a:rPr>
              <a:t>Dashboard Creation in Power BI</a:t>
            </a:r>
          </a:p>
          <a:p>
            <a:pPr algn="l">
              <a:lnSpc>
                <a:spcPct val="200000"/>
              </a:lnSpc>
              <a:buFont typeface="+mj-lt"/>
              <a:buAutoNum type="arabicPeriod"/>
            </a:pPr>
            <a:r>
              <a:rPr lang="en-US" sz="2400" b="1" i="0" dirty="0">
                <a:solidFill>
                  <a:srgbClr val="0070C0"/>
                </a:solidFill>
                <a:effectLst/>
                <a:latin typeface="Times New Roman" panose="02020603050405020304" pitchFamily="18" charset="0"/>
                <a:cs typeface="Times New Roman" panose="02020603050405020304" pitchFamily="18" charset="0"/>
              </a:rPr>
              <a:t>Dashboard Creation in Tableau</a:t>
            </a:r>
          </a:p>
          <a:p>
            <a:pPr algn="l">
              <a:lnSpc>
                <a:spcPct val="200000"/>
              </a:lnSpc>
              <a:buFont typeface="+mj-lt"/>
              <a:buAutoNum type="arabicPeriod"/>
            </a:pPr>
            <a:r>
              <a:rPr lang="en-US" sz="2400" b="1" i="0" dirty="0">
                <a:solidFill>
                  <a:srgbClr val="0070C0"/>
                </a:solidFill>
                <a:effectLst/>
                <a:latin typeface="Times New Roman" panose="02020603050405020304" pitchFamily="18" charset="0"/>
                <a:cs typeface="Times New Roman" panose="02020603050405020304" pitchFamily="18" charset="0"/>
              </a:rPr>
              <a:t>KPI Validation with SQL Queries</a:t>
            </a:r>
          </a:p>
          <a:p>
            <a:pPr algn="l">
              <a:lnSpc>
                <a:spcPct val="200000"/>
              </a:lnSpc>
              <a:buFont typeface="+mj-lt"/>
              <a:buAutoNum type="arabicPeriod"/>
            </a:pPr>
            <a:r>
              <a:rPr lang="en-US" sz="2400" b="1" dirty="0">
                <a:solidFill>
                  <a:srgbClr val="0070C0"/>
                </a:solidFill>
                <a:latin typeface="Times New Roman" panose="02020603050405020304" pitchFamily="18" charset="0"/>
                <a:cs typeface="Times New Roman" panose="02020603050405020304" pitchFamily="18" charset="0"/>
              </a:rPr>
              <a:t>Key Insights</a:t>
            </a:r>
            <a:endParaRPr lang="en-US" sz="2400" b="1" i="0" dirty="0">
              <a:solidFill>
                <a:srgbClr val="0070C0"/>
              </a:solidFill>
              <a:effectLst/>
              <a:latin typeface="Times New Roman" panose="02020603050405020304" pitchFamily="18" charset="0"/>
              <a:cs typeface="Times New Roman" panose="02020603050405020304" pitchFamily="18" charset="0"/>
            </a:endParaRPr>
          </a:p>
          <a:p>
            <a:pPr marL="0" indent="0">
              <a:lnSpc>
                <a:spcPct val="110000"/>
              </a:lnSpc>
              <a:spcAft>
                <a:spcPts val="0"/>
              </a:spcAft>
              <a:buNone/>
            </a:pPr>
            <a:endParaRPr lang="en-US" sz="2400" b="1" dirty="0"/>
          </a:p>
        </p:txBody>
      </p:sp>
    </p:spTree>
    <p:extLst>
      <p:ext uri="{BB962C8B-B14F-4D97-AF65-F5344CB8AC3E}">
        <p14:creationId xmlns:p14="http://schemas.microsoft.com/office/powerpoint/2010/main" val="2519727083"/>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2.xml><?xml version="1.0" encoding="utf-8"?>
<ds:datastoreItem xmlns:ds="http://schemas.openxmlformats.org/officeDocument/2006/customXml" ds:itemID="{A0AD9BE2-6B3D-4616-B044-300A8177DEA5}">
  <ds:schemaRefs>
    <ds:schemaRef ds:uri="16c05727-aa75-4e4a-9b5f-8a80a1165891"/>
    <ds:schemaRef ds:uri="http://purl.org/dc/elements/1.1/"/>
    <ds:schemaRef ds:uri="http://purl.org/dc/terms/"/>
    <ds:schemaRef ds:uri="71af3243-3dd4-4a8d-8c0d-dd76da1f02a5"/>
    <ds:schemaRef ds:uri="230e9df3-be65-4c73-a93b-d1236ebd677e"/>
    <ds:schemaRef ds:uri="http://schemas.microsoft.com/office/2006/documentManagement/types"/>
    <ds:schemaRef ds:uri="http://purl.org/dc/dcmitype/"/>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http://schemas.microsoft.com/sharepoint/v3"/>
  </ds:schemaRefs>
</ds:datastoreItem>
</file>

<file path=customXml/itemProps3.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294</TotalTime>
  <Words>684</Words>
  <Application>Microsoft Office PowerPoint</Application>
  <PresentationFormat>Widescreen</PresentationFormat>
  <Paragraphs>84</Paragraphs>
  <Slides>25</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等线</vt:lpstr>
      <vt:lpstr>Abadi</vt:lpstr>
      <vt:lpstr>Abadi (Body)</vt:lpstr>
      <vt:lpstr>Arial</vt:lpstr>
      <vt:lpstr>Calibri</vt:lpstr>
      <vt:lpstr>Posterama</vt:lpstr>
      <vt:lpstr>Posterama Text Black</vt:lpstr>
      <vt:lpstr>Posterama Text SemiBold</vt:lpstr>
      <vt:lpstr>Söhne</vt:lpstr>
      <vt:lpstr>Times New Roman</vt:lpstr>
      <vt:lpstr>Wingdings</vt:lpstr>
      <vt:lpstr>Custom​​</vt:lpstr>
      <vt:lpstr>EMPLOYEE RETENTION</vt:lpstr>
      <vt:lpstr>Group Members –   Kunal Prathap Apurva Vedant Baibhab Manish </vt:lpstr>
      <vt:lpstr>Agenda</vt:lpstr>
      <vt:lpstr>Introduction</vt:lpstr>
      <vt:lpstr>PowerPoint Presentation</vt:lpstr>
      <vt:lpstr>Problem Statement : </vt:lpstr>
      <vt:lpstr>PowerPoint Presentation</vt:lpstr>
      <vt:lpstr>PowerPoint Presentation</vt:lpstr>
      <vt:lpstr>PowerPoint Presentation</vt:lpstr>
      <vt:lpstr>PowerPoint Presentation</vt:lpstr>
      <vt:lpstr>TOP KPI ‘S USED</vt:lpstr>
      <vt:lpstr>In Following it is mentioned attrition as per department. As you can see following are top 5 Departments as per there attrition rates. The top one is in Research and Development(R&amp;D) Departments with 16.97%, and Lowest is in Hardware with 16.09%</vt:lpstr>
      <vt:lpstr>The Second KPI explains which job role have more workload and which department has higher working rate and which has lowest. As per Dashboard created we found that Healthcare department has higher working rate and on other hand developer work on 11.18 hours only. </vt:lpstr>
      <vt:lpstr>Attrition Rate is also calculate on the basis of age of the employees. Following Diagram used in shows the attrition rate as per different age category and gender wise bifurcation. The highest rate is in age of 18 to 30 years – out of which 14.26 % are male and female are 13.79%. Followed by Age above 50 years. </vt:lpstr>
      <vt:lpstr>Attrition Count As Per Job Role</vt:lpstr>
      <vt:lpstr>To decrease the Attrition rate Salary Hike plays an important role. Following is data sets which shows which age category is given more hike as per their need and importance in the company. The highest salary hike is given to Age 18 to 30 years which hike rate of 13.93%.  </vt:lpstr>
      <vt:lpstr>Dashboard In Excel</vt:lpstr>
      <vt:lpstr>Dashboard In Power Bi</vt:lpstr>
      <vt:lpstr>Dashboard In Tableau</vt:lpstr>
      <vt:lpstr>PowerPoint Presentation</vt:lpstr>
      <vt:lpstr>SQL Queries </vt:lpstr>
      <vt:lpstr>PowerPoint Presentation</vt:lpstr>
      <vt:lpstr>PowerPoint Presentation</vt:lpstr>
      <vt:lpstr>Key Findings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RETENTION</dc:title>
  <dc:creator>Manish Chaudhari</dc:creator>
  <cp:lastModifiedBy>Vaibhab Negi</cp:lastModifiedBy>
  <cp:revision>24</cp:revision>
  <dcterms:created xsi:type="dcterms:W3CDTF">2024-03-02T05:27:29Z</dcterms:created>
  <dcterms:modified xsi:type="dcterms:W3CDTF">2024-03-04T08:37:42Z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2024-03-02T07:18:26Z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3d376c49-f9ab-4c22-8c77-dbb000ceae2d</vt:lpwstr>
  </property>
  <property fmtid="{D5CDD505-2E9C-101B-9397-08002B2CF9AE}" pid="8" name="MSIP_Label_defa4170-0d19-0005-0004-bc88714345d2_ActionId">
    <vt:lpwstr>b21902cb-6fd2-42d5-8563-40ce8ef438dd</vt:lpwstr>
  </property>
  <property fmtid="{D5CDD505-2E9C-101B-9397-08002B2CF9AE}" pid="9" name="MSIP_Label_defa4170-0d19-0005-0004-bc88714345d2_ContentBits">
    <vt:lpwstr>0</vt:lpwstr>
  </property>
</Properties>
</file>